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Model 1</c:v>
                </c:pt>
              </c:strCache>
            </c:strRef>
          </c:tx>
          <c:spPr>
            <a:ln w="19080" cap="rnd">
              <a:solidFill>
                <a:srgbClr val="808080"/>
              </a:solidFill>
              <a:round/>
            </a:ln>
          </c:spPr>
          <c:marker>
            <c:symbol val="circle"/>
            <c:size val="5"/>
            <c:spPr>
              <a:solidFill>
                <a:srgbClr val="808080"/>
              </a:solidFill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wrap="square"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1</c:f>
              <c:numCache>
                <c:formatCode>General</c:formatCode>
                <c:ptCount val="10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0.59479899999999997</c:v>
                </c:pt>
                <c:pt idx="4">
                  <c:v>0.59479899999999997</c:v>
                </c:pt>
                <c:pt idx="5">
                  <c:v>0.41107399999999999</c:v>
                </c:pt>
                <c:pt idx="6">
                  <c:v>0.41107399999999999</c:v>
                </c:pt>
                <c:pt idx="7">
                  <c:v>0.41107399999999999</c:v>
                </c:pt>
                <c:pt idx="8">
                  <c:v>0.223993</c:v>
                </c:pt>
                <c:pt idx="9">
                  <c:v>0.21224799999999999</c:v>
                </c:pt>
                <c:pt idx="10">
                  <c:v>0.21224799999999999</c:v>
                </c:pt>
                <c:pt idx="11">
                  <c:v>0.21224799999999999</c:v>
                </c:pt>
                <c:pt idx="12">
                  <c:v>0.21224799999999999</c:v>
                </c:pt>
                <c:pt idx="13">
                  <c:v>8.3892999999999995E-2</c:v>
                </c:pt>
                <c:pt idx="14">
                  <c:v>6.7953E-2</c:v>
                </c:pt>
                <c:pt idx="15">
                  <c:v>6.7953E-2</c:v>
                </c:pt>
                <c:pt idx="16">
                  <c:v>6.7953E-2</c:v>
                </c:pt>
                <c:pt idx="17">
                  <c:v>6.6275000000000001E-2</c:v>
                </c:pt>
                <c:pt idx="18">
                  <c:v>6.6275000000000001E-2</c:v>
                </c:pt>
                <c:pt idx="19">
                  <c:v>6.6275000000000001E-2</c:v>
                </c:pt>
                <c:pt idx="20">
                  <c:v>5.4530000000000002E-2</c:v>
                </c:pt>
                <c:pt idx="21">
                  <c:v>5.4530000000000002E-2</c:v>
                </c:pt>
                <c:pt idx="22">
                  <c:v>5.4530000000000002E-2</c:v>
                </c:pt>
                <c:pt idx="23">
                  <c:v>3.3556999999999997E-2</c:v>
                </c:pt>
                <c:pt idx="24">
                  <c:v>3.3556999999999997E-2</c:v>
                </c:pt>
                <c:pt idx="25">
                  <c:v>3.3556999999999997E-2</c:v>
                </c:pt>
                <c:pt idx="26">
                  <c:v>3.3556999999999997E-2</c:v>
                </c:pt>
                <c:pt idx="27">
                  <c:v>3.1878999999999998E-2</c:v>
                </c:pt>
                <c:pt idx="28">
                  <c:v>3.1878999999999998E-2</c:v>
                </c:pt>
                <c:pt idx="29">
                  <c:v>3.1878999999999998E-2</c:v>
                </c:pt>
                <c:pt idx="30">
                  <c:v>3.1878999999999998E-2</c:v>
                </c:pt>
                <c:pt idx="31">
                  <c:v>2.4329E-2</c:v>
                </c:pt>
                <c:pt idx="32">
                  <c:v>2.4329E-2</c:v>
                </c:pt>
                <c:pt idx="33">
                  <c:v>2.4329E-2</c:v>
                </c:pt>
                <c:pt idx="34">
                  <c:v>2.349E-2</c:v>
                </c:pt>
                <c:pt idx="35">
                  <c:v>2.349E-2</c:v>
                </c:pt>
                <c:pt idx="36">
                  <c:v>2.1812000000000002E-2</c:v>
                </c:pt>
                <c:pt idx="37">
                  <c:v>2.1812000000000002E-2</c:v>
                </c:pt>
                <c:pt idx="38">
                  <c:v>2.1812000000000002E-2</c:v>
                </c:pt>
                <c:pt idx="39">
                  <c:v>2.1812000000000002E-2</c:v>
                </c:pt>
                <c:pt idx="40">
                  <c:v>2.0972999999999999E-2</c:v>
                </c:pt>
                <c:pt idx="41">
                  <c:v>2.0972999999999999E-2</c:v>
                </c:pt>
                <c:pt idx="42">
                  <c:v>1.9295E-2</c:v>
                </c:pt>
                <c:pt idx="43">
                  <c:v>1.9295E-2</c:v>
                </c:pt>
                <c:pt idx="44">
                  <c:v>1.0067E-2</c:v>
                </c:pt>
                <c:pt idx="45">
                  <c:v>1.0067E-2</c:v>
                </c:pt>
                <c:pt idx="46">
                  <c:v>1.0067E-2</c:v>
                </c:pt>
                <c:pt idx="47">
                  <c:v>1.0067E-2</c:v>
                </c:pt>
                <c:pt idx="48">
                  <c:v>1.0067E-2</c:v>
                </c:pt>
                <c:pt idx="49">
                  <c:v>1.0067E-2</c:v>
                </c:pt>
                <c:pt idx="50">
                  <c:v>1.0067E-2</c:v>
                </c:pt>
                <c:pt idx="51">
                  <c:v>7.5500000000000003E-3</c:v>
                </c:pt>
                <c:pt idx="52">
                  <c:v>7.5500000000000003E-3</c:v>
                </c:pt>
                <c:pt idx="53">
                  <c:v>7.5500000000000003E-3</c:v>
                </c:pt>
                <c:pt idx="54">
                  <c:v>7.5500000000000003E-3</c:v>
                </c:pt>
                <c:pt idx="55">
                  <c:v>7.5500000000000003E-3</c:v>
                </c:pt>
                <c:pt idx="56">
                  <c:v>7.5500000000000003E-3</c:v>
                </c:pt>
                <c:pt idx="57">
                  <c:v>7.5500000000000003E-3</c:v>
                </c:pt>
                <c:pt idx="58">
                  <c:v>7.5500000000000003E-3</c:v>
                </c:pt>
                <c:pt idx="59">
                  <c:v>5.8719999999999996E-3</c:v>
                </c:pt>
                <c:pt idx="60">
                  <c:v>5.8719999999999996E-3</c:v>
                </c:pt>
                <c:pt idx="61">
                  <c:v>5.0340000000000003E-3</c:v>
                </c:pt>
                <c:pt idx="62">
                  <c:v>5.0340000000000003E-3</c:v>
                </c:pt>
                <c:pt idx="63">
                  <c:v>5.0340000000000003E-3</c:v>
                </c:pt>
                <c:pt idx="64">
                  <c:v>5.0340000000000003E-3</c:v>
                </c:pt>
                <c:pt idx="65">
                  <c:v>5.0340000000000003E-3</c:v>
                </c:pt>
                <c:pt idx="66">
                  <c:v>5.0340000000000003E-3</c:v>
                </c:pt>
                <c:pt idx="67">
                  <c:v>5.0340000000000003E-3</c:v>
                </c:pt>
                <c:pt idx="68">
                  <c:v>5.0340000000000003E-3</c:v>
                </c:pt>
                <c:pt idx="69">
                  <c:v>5.0340000000000003E-3</c:v>
                </c:pt>
                <c:pt idx="70">
                  <c:v>5.0340000000000003E-3</c:v>
                </c:pt>
                <c:pt idx="71">
                  <c:v>5.0340000000000003E-3</c:v>
                </c:pt>
                <c:pt idx="72">
                  <c:v>4.1949999999999999E-3</c:v>
                </c:pt>
                <c:pt idx="73">
                  <c:v>4.1949999999999999E-3</c:v>
                </c:pt>
                <c:pt idx="74">
                  <c:v>4.1949999999999999E-3</c:v>
                </c:pt>
                <c:pt idx="75">
                  <c:v>4.1949999999999999E-3</c:v>
                </c:pt>
                <c:pt idx="76">
                  <c:v>4.1949999999999999E-3</c:v>
                </c:pt>
                <c:pt idx="77">
                  <c:v>4.1949999999999999E-3</c:v>
                </c:pt>
                <c:pt idx="78">
                  <c:v>4.1949999999999999E-3</c:v>
                </c:pt>
                <c:pt idx="79">
                  <c:v>4.1949999999999999E-3</c:v>
                </c:pt>
                <c:pt idx="80">
                  <c:v>4.1949999999999999E-3</c:v>
                </c:pt>
                <c:pt idx="81">
                  <c:v>3.356E-3</c:v>
                </c:pt>
                <c:pt idx="82">
                  <c:v>3.356E-3</c:v>
                </c:pt>
                <c:pt idx="83">
                  <c:v>3.356E-3</c:v>
                </c:pt>
                <c:pt idx="84">
                  <c:v>3.356E-3</c:v>
                </c:pt>
                <c:pt idx="85">
                  <c:v>3.356E-3</c:v>
                </c:pt>
                <c:pt idx="86">
                  <c:v>3.356E-3</c:v>
                </c:pt>
                <c:pt idx="87">
                  <c:v>3.356E-3</c:v>
                </c:pt>
                <c:pt idx="88">
                  <c:v>3.356E-3</c:v>
                </c:pt>
                <c:pt idx="89">
                  <c:v>2.5170000000000001E-3</c:v>
                </c:pt>
                <c:pt idx="90">
                  <c:v>2.5170000000000001E-3</c:v>
                </c:pt>
                <c:pt idx="91">
                  <c:v>2.5170000000000001E-3</c:v>
                </c:pt>
                <c:pt idx="92">
                  <c:v>2.5170000000000001E-3</c:v>
                </c:pt>
                <c:pt idx="93">
                  <c:v>2.5170000000000001E-3</c:v>
                </c:pt>
                <c:pt idx="94">
                  <c:v>2.5170000000000001E-3</c:v>
                </c:pt>
                <c:pt idx="95">
                  <c:v>2.5170000000000001E-3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1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0.02</c:v>
                </c:pt>
                <c:pt idx="4">
                  <c:v>0.02</c:v>
                </c:pt>
                <c:pt idx="5">
                  <c:v>0.03</c:v>
                </c:pt>
                <c:pt idx="6">
                  <c:v>0.03</c:v>
                </c:pt>
                <c:pt idx="7">
                  <c:v>0.03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0.05</c:v>
                </c:pt>
                <c:pt idx="11">
                  <c:v>0.05</c:v>
                </c:pt>
                <c:pt idx="12">
                  <c:v>0.05</c:v>
                </c:pt>
                <c:pt idx="13">
                  <c:v>0.1</c:v>
                </c:pt>
                <c:pt idx="14">
                  <c:v>0.15</c:v>
                </c:pt>
                <c:pt idx="15">
                  <c:v>0.15</c:v>
                </c:pt>
                <c:pt idx="16">
                  <c:v>0.15</c:v>
                </c:pt>
                <c:pt idx="17">
                  <c:v>0.15</c:v>
                </c:pt>
                <c:pt idx="18">
                  <c:v>0.15</c:v>
                </c:pt>
                <c:pt idx="19">
                  <c:v>0.15</c:v>
                </c:pt>
                <c:pt idx="20">
                  <c:v>0.25</c:v>
                </c:pt>
                <c:pt idx="21">
                  <c:v>0.25</c:v>
                </c:pt>
                <c:pt idx="22">
                  <c:v>0.25</c:v>
                </c:pt>
                <c:pt idx="23">
                  <c:v>0.35148499999999999</c:v>
                </c:pt>
                <c:pt idx="24">
                  <c:v>0.35148499999999999</c:v>
                </c:pt>
                <c:pt idx="25">
                  <c:v>0.35148499999999999</c:v>
                </c:pt>
                <c:pt idx="26">
                  <c:v>0.35148499999999999</c:v>
                </c:pt>
                <c:pt idx="27">
                  <c:v>0.36138599999999999</c:v>
                </c:pt>
                <c:pt idx="28">
                  <c:v>0.36138599999999999</c:v>
                </c:pt>
                <c:pt idx="29">
                  <c:v>0.36138599999999999</c:v>
                </c:pt>
                <c:pt idx="30">
                  <c:v>0.36138599999999999</c:v>
                </c:pt>
                <c:pt idx="31">
                  <c:v>0.37128699999999998</c:v>
                </c:pt>
                <c:pt idx="32">
                  <c:v>0.37128699999999998</c:v>
                </c:pt>
                <c:pt idx="33">
                  <c:v>0.37128699999999998</c:v>
                </c:pt>
                <c:pt idx="34">
                  <c:v>0.38613900000000001</c:v>
                </c:pt>
                <c:pt idx="35">
                  <c:v>0.38613900000000001</c:v>
                </c:pt>
                <c:pt idx="36">
                  <c:v>0.38613900000000001</c:v>
                </c:pt>
                <c:pt idx="37">
                  <c:v>0.38613900000000001</c:v>
                </c:pt>
                <c:pt idx="38">
                  <c:v>0.38613900000000001</c:v>
                </c:pt>
                <c:pt idx="39">
                  <c:v>0.38613900000000001</c:v>
                </c:pt>
                <c:pt idx="40">
                  <c:v>0.38613900000000001</c:v>
                </c:pt>
                <c:pt idx="41">
                  <c:v>0.38613900000000001</c:v>
                </c:pt>
                <c:pt idx="42">
                  <c:v>0.39108900000000002</c:v>
                </c:pt>
                <c:pt idx="43">
                  <c:v>0.405941</c:v>
                </c:pt>
                <c:pt idx="44">
                  <c:v>0.44059399999999999</c:v>
                </c:pt>
                <c:pt idx="45">
                  <c:v>0.44059399999999999</c:v>
                </c:pt>
                <c:pt idx="46">
                  <c:v>0.44059399999999999</c:v>
                </c:pt>
                <c:pt idx="47">
                  <c:v>0.44059399999999999</c:v>
                </c:pt>
                <c:pt idx="48">
                  <c:v>0.44059399999999999</c:v>
                </c:pt>
                <c:pt idx="49">
                  <c:v>0.46534700000000001</c:v>
                </c:pt>
                <c:pt idx="50">
                  <c:v>0.46534700000000001</c:v>
                </c:pt>
                <c:pt idx="51">
                  <c:v>0.49504999999999999</c:v>
                </c:pt>
                <c:pt idx="52">
                  <c:v>0.49504999999999999</c:v>
                </c:pt>
                <c:pt idx="53">
                  <c:v>0.49504999999999999</c:v>
                </c:pt>
                <c:pt idx="54">
                  <c:v>0.5</c:v>
                </c:pt>
                <c:pt idx="55">
                  <c:v>0.5</c:v>
                </c:pt>
                <c:pt idx="56">
                  <c:v>0.5</c:v>
                </c:pt>
                <c:pt idx="57">
                  <c:v>0.53960399999999997</c:v>
                </c:pt>
                <c:pt idx="58">
                  <c:v>0.54950500000000002</c:v>
                </c:pt>
                <c:pt idx="59">
                  <c:v>0.58415799999999996</c:v>
                </c:pt>
                <c:pt idx="60">
                  <c:v>0.58415799999999996</c:v>
                </c:pt>
                <c:pt idx="61">
                  <c:v>0.58910899999999999</c:v>
                </c:pt>
                <c:pt idx="62">
                  <c:v>0.58910899999999999</c:v>
                </c:pt>
                <c:pt idx="63">
                  <c:v>0.58910899999999999</c:v>
                </c:pt>
                <c:pt idx="64">
                  <c:v>0.58910899999999999</c:v>
                </c:pt>
                <c:pt idx="65">
                  <c:v>0.59901000000000004</c:v>
                </c:pt>
                <c:pt idx="66">
                  <c:v>0.59901000000000004</c:v>
                </c:pt>
                <c:pt idx="67">
                  <c:v>0.62871299999999997</c:v>
                </c:pt>
                <c:pt idx="68">
                  <c:v>0.63366299999999998</c:v>
                </c:pt>
                <c:pt idx="69">
                  <c:v>0.63366299999999998</c:v>
                </c:pt>
                <c:pt idx="70">
                  <c:v>0.63366299999999998</c:v>
                </c:pt>
                <c:pt idx="71">
                  <c:v>0.63861400000000001</c:v>
                </c:pt>
                <c:pt idx="72">
                  <c:v>0.66336600000000001</c:v>
                </c:pt>
                <c:pt idx="73">
                  <c:v>0.66336600000000001</c:v>
                </c:pt>
                <c:pt idx="74">
                  <c:v>0.66336600000000001</c:v>
                </c:pt>
                <c:pt idx="75">
                  <c:v>0.66336600000000001</c:v>
                </c:pt>
                <c:pt idx="76">
                  <c:v>0.68811900000000004</c:v>
                </c:pt>
                <c:pt idx="77">
                  <c:v>0.70792100000000002</c:v>
                </c:pt>
                <c:pt idx="78">
                  <c:v>0.70792100000000002</c:v>
                </c:pt>
                <c:pt idx="79">
                  <c:v>0.74257399999999996</c:v>
                </c:pt>
                <c:pt idx="80">
                  <c:v>0.74257399999999996</c:v>
                </c:pt>
                <c:pt idx="81">
                  <c:v>0.74257399999999996</c:v>
                </c:pt>
                <c:pt idx="82">
                  <c:v>0.74257399999999996</c:v>
                </c:pt>
                <c:pt idx="83">
                  <c:v>0.752475</c:v>
                </c:pt>
                <c:pt idx="84">
                  <c:v>0.75742600000000004</c:v>
                </c:pt>
                <c:pt idx="85">
                  <c:v>0.76732699999999998</c:v>
                </c:pt>
                <c:pt idx="86">
                  <c:v>0.76732699999999998</c:v>
                </c:pt>
                <c:pt idx="87">
                  <c:v>0.77227699999999999</c:v>
                </c:pt>
                <c:pt idx="88">
                  <c:v>0.78712899999999997</c:v>
                </c:pt>
                <c:pt idx="89">
                  <c:v>0.80198000000000003</c:v>
                </c:pt>
                <c:pt idx="90">
                  <c:v>0.80198000000000003</c:v>
                </c:pt>
                <c:pt idx="91">
                  <c:v>0.82178200000000001</c:v>
                </c:pt>
                <c:pt idx="92">
                  <c:v>0.83663399999999999</c:v>
                </c:pt>
                <c:pt idx="93">
                  <c:v>0.84653500000000004</c:v>
                </c:pt>
                <c:pt idx="94">
                  <c:v>0.86633700000000002</c:v>
                </c:pt>
                <c:pt idx="95">
                  <c:v>0.88613900000000001</c:v>
                </c:pt>
                <c:pt idx="96">
                  <c:v>0.89108900000000002</c:v>
                </c:pt>
                <c:pt idx="97">
                  <c:v>0.89603999999999995</c:v>
                </c:pt>
                <c:pt idx="98">
                  <c:v>0.92574299999999998</c:v>
                </c:pt>
                <c:pt idx="99">
                  <c:v>0.95544600000000002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4A7-4146-8BB5-B58B5263D3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612987"/>
        <c:axId val="77432423"/>
      </c:scatterChart>
      <c:valAx>
        <c:axId val="28612987"/>
        <c:scaling>
          <c:orientation val="minMax"/>
          <c:max val="1"/>
        </c:scaling>
        <c:delete val="0"/>
        <c:axPos val="t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 rot="0"/>
              <a:lstStyle/>
              <a:p>
                <a:pPr>
                  <a:defRPr lang="en-US" sz="1000" b="0" strike="noStrike" spc="-1">
                    <a:solidFill>
                      <a:srgbClr val="595959"/>
                    </a:solidFill>
                    <a:latin typeface="Calibri"/>
                  </a:defRPr>
                </a:pPr>
                <a:r>
                  <a:rPr lang="en-US" sz="1000" b="0" strike="noStrike" spc="-1">
                    <a:solidFill>
                      <a:srgbClr val="595959"/>
                    </a:solidFill>
                    <a:latin typeface="Calibri"/>
                  </a:rPr>
                  <a:t>False Positive Rate</a:t>
                </a:r>
              </a:p>
            </c:rich>
          </c:tx>
          <c:layout>
            <c:manualLayout>
              <c:xMode val="edge"/>
              <c:yMode val="edge"/>
              <c:x val="0.44650751547303302"/>
              <c:y val="0.95594850317977398"/>
            </c:manualLayout>
          </c:layout>
          <c:overlay val="0"/>
          <c:spPr>
            <a:noFill/>
            <a:ln w="0">
              <a:noFill/>
            </a:ln>
          </c:spPr>
        </c:title>
        <c:numFmt formatCode="0%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n-US"/>
          </a:p>
        </c:txPr>
        <c:crossAx val="77432423"/>
        <c:crosses val="autoZero"/>
        <c:crossBetween val="midCat"/>
        <c:majorUnit val="0.1"/>
      </c:valAx>
      <c:valAx>
        <c:axId val="77432423"/>
        <c:scaling>
          <c:orientation val="maxMin"/>
          <c:max val="1"/>
        </c:scaling>
        <c:delete val="1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lang="en-US" sz="1000" b="0" strike="noStrike" spc="-1">
                    <a:solidFill>
                      <a:srgbClr val="595959"/>
                    </a:solidFill>
                    <a:latin typeface="Calibri"/>
                  </a:defRPr>
                </a:pPr>
                <a:r>
                  <a:rPr lang="en-US" sz="1000" b="0" strike="noStrike" spc="-1">
                    <a:solidFill>
                      <a:srgbClr val="595959"/>
                    </a:solidFill>
                    <a:latin typeface="Calibri"/>
                  </a:rPr>
                  <a:t>True Positive Rate</a:t>
                </a:r>
              </a:p>
            </c:rich>
          </c:tx>
          <c:layout>
            <c:manualLayout>
              <c:xMode val="edge"/>
              <c:yMode val="edge"/>
              <c:x val="8.4398360260429205E-3"/>
              <c:y val="0.43330231115247397"/>
            </c:manualLayout>
          </c:layout>
          <c:overlay val="0"/>
          <c:spPr>
            <a:noFill/>
            <a:ln w="0">
              <a:noFill/>
            </a:ln>
          </c:spPr>
        </c:title>
        <c:numFmt formatCode="General" sourceLinked="1"/>
        <c:majorTickMark val="none"/>
        <c:minorTickMark val="none"/>
        <c:tickLblPos val="nextTo"/>
        <c:crossAx val="28612987"/>
        <c:crosses val="autoZero"/>
        <c:crossBetween val="midCat"/>
      </c:valAx>
      <c:spPr>
        <a:noFill/>
        <a:ln w="0">
          <a:noFill/>
        </a:ln>
      </c:spPr>
    </c:plotArea>
    <c:plotVisOnly val="1"/>
    <c:dispBlanksAs val="gap"/>
    <c:showDLblsOverMax val="1"/>
  </c:chart>
  <c:spPr>
    <a:noFill/>
    <a:ln w="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80" cap="rnd">
              <a:solidFill>
                <a:srgbClr val="80808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wrap="square"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1</c:f>
              <c:numCache>
                <c:formatCode>General</c:formatCode>
                <c:ptCount val="81"/>
                <c:pt idx="0">
                  <c:v>-10</c:v>
                </c:pt>
                <c:pt idx="1">
                  <c:v>-9.75</c:v>
                </c:pt>
                <c:pt idx="2">
                  <c:v>-9.5</c:v>
                </c:pt>
                <c:pt idx="3">
                  <c:v>-9.25</c:v>
                </c:pt>
                <c:pt idx="4">
                  <c:v>-9</c:v>
                </c:pt>
                <c:pt idx="5">
                  <c:v>-8.75</c:v>
                </c:pt>
                <c:pt idx="6">
                  <c:v>-8.5</c:v>
                </c:pt>
                <c:pt idx="7">
                  <c:v>-8.25</c:v>
                </c:pt>
                <c:pt idx="8">
                  <c:v>-8</c:v>
                </c:pt>
                <c:pt idx="9">
                  <c:v>-7.75</c:v>
                </c:pt>
                <c:pt idx="10">
                  <c:v>-7.5</c:v>
                </c:pt>
                <c:pt idx="11">
                  <c:v>-7.25</c:v>
                </c:pt>
                <c:pt idx="12">
                  <c:v>-7</c:v>
                </c:pt>
                <c:pt idx="13">
                  <c:v>-6.75</c:v>
                </c:pt>
                <c:pt idx="14">
                  <c:v>-6.5</c:v>
                </c:pt>
                <c:pt idx="15">
                  <c:v>-6.25</c:v>
                </c:pt>
                <c:pt idx="16">
                  <c:v>-6</c:v>
                </c:pt>
                <c:pt idx="17">
                  <c:v>-5.75</c:v>
                </c:pt>
                <c:pt idx="18">
                  <c:v>-5.5</c:v>
                </c:pt>
                <c:pt idx="19">
                  <c:v>-5.25</c:v>
                </c:pt>
                <c:pt idx="20">
                  <c:v>-5</c:v>
                </c:pt>
                <c:pt idx="21">
                  <c:v>-4.75</c:v>
                </c:pt>
                <c:pt idx="22">
                  <c:v>-4.5</c:v>
                </c:pt>
                <c:pt idx="23">
                  <c:v>-4.25</c:v>
                </c:pt>
                <c:pt idx="24">
                  <c:v>-4</c:v>
                </c:pt>
                <c:pt idx="25">
                  <c:v>-3.75</c:v>
                </c:pt>
                <c:pt idx="26">
                  <c:v>-3.5</c:v>
                </c:pt>
                <c:pt idx="27">
                  <c:v>-3.25</c:v>
                </c:pt>
                <c:pt idx="28">
                  <c:v>-3</c:v>
                </c:pt>
                <c:pt idx="29">
                  <c:v>-2.75</c:v>
                </c:pt>
                <c:pt idx="30">
                  <c:v>-2.5</c:v>
                </c:pt>
                <c:pt idx="31">
                  <c:v>-2.25</c:v>
                </c:pt>
                <c:pt idx="32">
                  <c:v>-2</c:v>
                </c:pt>
                <c:pt idx="33">
                  <c:v>-1.75</c:v>
                </c:pt>
                <c:pt idx="34">
                  <c:v>-1.5</c:v>
                </c:pt>
                <c:pt idx="35">
                  <c:v>-1.25</c:v>
                </c:pt>
                <c:pt idx="36">
                  <c:v>-1</c:v>
                </c:pt>
                <c:pt idx="37">
                  <c:v>-0.75</c:v>
                </c:pt>
                <c:pt idx="38">
                  <c:v>-0.5</c:v>
                </c:pt>
                <c:pt idx="39">
                  <c:v>-0.25</c:v>
                </c:pt>
                <c:pt idx="40">
                  <c:v>0</c:v>
                </c:pt>
                <c:pt idx="41">
                  <c:v>0.25</c:v>
                </c:pt>
                <c:pt idx="42">
                  <c:v>0.5</c:v>
                </c:pt>
                <c:pt idx="43">
                  <c:v>0.75</c:v>
                </c:pt>
                <c:pt idx="44">
                  <c:v>1</c:v>
                </c:pt>
                <c:pt idx="45">
                  <c:v>1.25</c:v>
                </c:pt>
                <c:pt idx="46">
                  <c:v>1.5</c:v>
                </c:pt>
                <c:pt idx="47">
                  <c:v>1.75</c:v>
                </c:pt>
                <c:pt idx="48">
                  <c:v>2</c:v>
                </c:pt>
                <c:pt idx="49">
                  <c:v>2.25</c:v>
                </c:pt>
                <c:pt idx="50">
                  <c:v>2.5</c:v>
                </c:pt>
                <c:pt idx="51">
                  <c:v>2.75</c:v>
                </c:pt>
                <c:pt idx="52">
                  <c:v>3</c:v>
                </c:pt>
                <c:pt idx="53">
                  <c:v>3.25</c:v>
                </c:pt>
                <c:pt idx="54">
                  <c:v>3.5</c:v>
                </c:pt>
                <c:pt idx="55">
                  <c:v>3.75</c:v>
                </c:pt>
                <c:pt idx="56">
                  <c:v>4</c:v>
                </c:pt>
                <c:pt idx="57">
                  <c:v>4.25</c:v>
                </c:pt>
                <c:pt idx="58">
                  <c:v>4.5</c:v>
                </c:pt>
                <c:pt idx="59">
                  <c:v>4.75</c:v>
                </c:pt>
                <c:pt idx="60">
                  <c:v>5</c:v>
                </c:pt>
                <c:pt idx="61">
                  <c:v>5.25</c:v>
                </c:pt>
                <c:pt idx="62">
                  <c:v>5.5</c:v>
                </c:pt>
                <c:pt idx="63">
                  <c:v>5.75</c:v>
                </c:pt>
                <c:pt idx="64">
                  <c:v>6</c:v>
                </c:pt>
                <c:pt idx="65">
                  <c:v>6.25</c:v>
                </c:pt>
                <c:pt idx="66">
                  <c:v>6.5</c:v>
                </c:pt>
                <c:pt idx="67">
                  <c:v>6.75</c:v>
                </c:pt>
                <c:pt idx="68">
                  <c:v>7</c:v>
                </c:pt>
                <c:pt idx="69">
                  <c:v>7.25</c:v>
                </c:pt>
                <c:pt idx="70">
                  <c:v>7.5</c:v>
                </c:pt>
                <c:pt idx="71">
                  <c:v>7.75</c:v>
                </c:pt>
                <c:pt idx="72">
                  <c:v>8</c:v>
                </c:pt>
                <c:pt idx="73">
                  <c:v>8.25</c:v>
                </c:pt>
                <c:pt idx="74">
                  <c:v>8.5</c:v>
                </c:pt>
                <c:pt idx="75">
                  <c:v>8.75</c:v>
                </c:pt>
                <c:pt idx="76">
                  <c:v>9</c:v>
                </c:pt>
                <c:pt idx="77">
                  <c:v>9.25</c:v>
                </c:pt>
                <c:pt idx="78">
                  <c:v>9.5</c:v>
                </c:pt>
                <c:pt idx="79">
                  <c:v>9.75</c:v>
                </c:pt>
                <c:pt idx="80">
                  <c:v>10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81"/>
                <c:pt idx="0">
                  <c:v>4.5397868702434401E-5</c:v>
                </c:pt>
                <c:pt idx="1">
                  <c:v>5.8291265661138699E-5</c:v>
                </c:pt>
                <c:pt idx="2">
                  <c:v>7.4846227510611202E-5</c:v>
                </c:pt>
                <c:pt idx="3">
                  <c:v>9.6102415499474002E-5</c:v>
                </c:pt>
                <c:pt idx="4">
                  <c:v>1.2339457598623199E-4</c:v>
                </c:pt>
                <c:pt idx="5">
                  <c:v>1.58436219102526E-4</c:v>
                </c:pt>
                <c:pt idx="6">
                  <c:v>2.0342697805520699E-4</c:v>
                </c:pt>
                <c:pt idx="7">
                  <c:v>2.6119031909571899E-4</c:v>
                </c:pt>
                <c:pt idx="8">
                  <c:v>3.35350130466478E-4</c:v>
                </c:pt>
                <c:pt idx="9">
                  <c:v>4.3055708132461499E-4</c:v>
                </c:pt>
                <c:pt idx="10">
                  <c:v>5.5277863692359999E-4</c:v>
                </c:pt>
                <c:pt idx="11">
                  <c:v>7.09670399100588E-4</c:v>
                </c:pt>
                <c:pt idx="12">
                  <c:v>9.1105119440064496E-4</c:v>
                </c:pt>
                <c:pt idx="13">
                  <c:v>1.16951026505551E-3</c:v>
                </c:pt>
                <c:pt idx="14">
                  <c:v>1.50118225673699E-3</c:v>
                </c:pt>
                <c:pt idx="15">
                  <c:v>1.92673466332748E-3</c:v>
                </c:pt>
                <c:pt idx="16">
                  <c:v>2.47262315663477E-3</c:v>
                </c:pt>
                <c:pt idx="17">
                  <c:v>3.1726828424851901E-3</c:v>
                </c:pt>
                <c:pt idx="18">
                  <c:v>4.0701377158961303E-3</c:v>
                </c:pt>
                <c:pt idx="19">
                  <c:v>5.2201256935583999E-3</c:v>
                </c:pt>
                <c:pt idx="20">
                  <c:v>6.6928509242848598E-3</c:v>
                </c:pt>
                <c:pt idx="21">
                  <c:v>8.5774854137119806E-3</c:v>
                </c:pt>
                <c:pt idx="22">
                  <c:v>1.09869426305932E-2</c:v>
                </c:pt>
                <c:pt idx="23">
                  <c:v>1.40636270432455E-2</c:v>
                </c:pt>
                <c:pt idx="24">
                  <c:v>1.79862099620916E-2</c:v>
                </c:pt>
                <c:pt idx="25">
                  <c:v>2.2977369910025601E-2</c:v>
                </c:pt>
                <c:pt idx="26">
                  <c:v>2.9312230751356302E-2</c:v>
                </c:pt>
                <c:pt idx="27">
                  <c:v>3.7326887344129499E-2</c:v>
                </c:pt>
                <c:pt idx="28">
                  <c:v>4.7425873177566802E-2</c:v>
                </c:pt>
                <c:pt idx="29">
                  <c:v>6.0086650174007598E-2</c:v>
                </c:pt>
                <c:pt idx="30">
                  <c:v>7.5858180021243601E-2</c:v>
                </c:pt>
                <c:pt idx="31">
                  <c:v>9.5349464899109504E-2</c:v>
                </c:pt>
                <c:pt idx="32">
                  <c:v>0.119202922022118</c:v>
                </c:pt>
                <c:pt idx="33">
                  <c:v>0.148047198031689</c:v>
                </c:pt>
                <c:pt idx="34">
                  <c:v>0.18242552380635599</c:v>
                </c:pt>
                <c:pt idx="35">
                  <c:v>0.22270013882530901</c:v>
                </c:pt>
                <c:pt idx="36">
                  <c:v>0.26894142136999499</c:v>
                </c:pt>
                <c:pt idx="37">
                  <c:v>0.32082130082460703</c:v>
                </c:pt>
                <c:pt idx="38">
                  <c:v>0.37754066879814502</c:v>
                </c:pt>
                <c:pt idx="39">
                  <c:v>0.43782349911420199</c:v>
                </c:pt>
                <c:pt idx="40">
                  <c:v>0.5</c:v>
                </c:pt>
                <c:pt idx="41">
                  <c:v>0.56217650088579796</c:v>
                </c:pt>
                <c:pt idx="42">
                  <c:v>0.62245933120185504</c:v>
                </c:pt>
                <c:pt idx="43">
                  <c:v>0.67917869917539297</c:v>
                </c:pt>
                <c:pt idx="44">
                  <c:v>0.73105857863000501</c:v>
                </c:pt>
                <c:pt idx="45">
                  <c:v>0.77729986117469096</c:v>
                </c:pt>
                <c:pt idx="46">
                  <c:v>0.81757447619364398</c:v>
                </c:pt>
                <c:pt idx="47">
                  <c:v>0.85195280196831102</c:v>
                </c:pt>
                <c:pt idx="48">
                  <c:v>0.88079707797788198</c:v>
                </c:pt>
                <c:pt idx="49">
                  <c:v>0.904650535100891</c:v>
                </c:pt>
                <c:pt idx="50">
                  <c:v>0.924141819978757</c:v>
                </c:pt>
                <c:pt idx="51">
                  <c:v>0.93991334982599195</c:v>
                </c:pt>
                <c:pt idx="52">
                  <c:v>0.95257412682243303</c:v>
                </c:pt>
                <c:pt idx="53">
                  <c:v>0.96267311265587097</c:v>
                </c:pt>
                <c:pt idx="54">
                  <c:v>0.97068776924864397</c:v>
                </c:pt>
                <c:pt idx="55">
                  <c:v>0.97702263008997403</c:v>
                </c:pt>
                <c:pt idx="56">
                  <c:v>0.98201379003790901</c:v>
                </c:pt>
                <c:pt idx="57">
                  <c:v>0.98593637295675396</c:v>
                </c:pt>
                <c:pt idx="58">
                  <c:v>0.98901305736940703</c:v>
                </c:pt>
                <c:pt idx="59">
                  <c:v>0.99142251458628805</c:v>
                </c:pt>
                <c:pt idx="60">
                  <c:v>0.99330714907571505</c:v>
                </c:pt>
                <c:pt idx="61">
                  <c:v>0.99477987430644199</c:v>
                </c:pt>
                <c:pt idx="62">
                  <c:v>0.99592986228410396</c:v>
                </c:pt>
                <c:pt idx="63">
                  <c:v>0.99682731715751505</c:v>
                </c:pt>
                <c:pt idx="64">
                  <c:v>0.99752737684336501</c:v>
                </c:pt>
                <c:pt idx="65">
                  <c:v>0.99807326533667295</c:v>
                </c:pt>
                <c:pt idx="66">
                  <c:v>0.99849881774326299</c:v>
                </c:pt>
                <c:pt idx="67">
                  <c:v>0.99883048973494504</c:v>
                </c:pt>
                <c:pt idx="68">
                  <c:v>0.99908894880559895</c:v>
                </c:pt>
                <c:pt idx="69">
                  <c:v>0.99929032960090003</c:v>
                </c:pt>
                <c:pt idx="70">
                  <c:v>0.99944722136307595</c:v>
                </c:pt>
                <c:pt idx="71">
                  <c:v>0.999569442918675</c:v>
                </c:pt>
                <c:pt idx="72">
                  <c:v>0.99966464986953396</c:v>
                </c:pt>
                <c:pt idx="73">
                  <c:v>0.99973880968090401</c:v>
                </c:pt>
                <c:pt idx="74">
                  <c:v>0.99979657302194502</c:v>
                </c:pt>
                <c:pt idx="75">
                  <c:v>0.99984156378089795</c:v>
                </c:pt>
                <c:pt idx="76">
                  <c:v>0.99987660542401402</c:v>
                </c:pt>
                <c:pt idx="77">
                  <c:v>0.99990389758450104</c:v>
                </c:pt>
                <c:pt idx="78">
                  <c:v>0.99992515377249003</c:v>
                </c:pt>
                <c:pt idx="79">
                  <c:v>0.99994170873433896</c:v>
                </c:pt>
                <c:pt idx="80">
                  <c:v>0.99995460213129805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F5D-43EF-A8B7-A04E908F54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31725"/>
        <c:axId val="503662"/>
      </c:scatterChart>
      <c:valAx>
        <c:axId val="35931725"/>
        <c:scaling>
          <c:orientation val="minMax"/>
          <c:max val="6"/>
          <c:min val="-6"/>
        </c:scaling>
        <c:delete val="1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1"/>
        <c:majorTickMark val="none"/>
        <c:minorTickMark val="none"/>
        <c:tickLblPos val="nextTo"/>
        <c:crossAx val="503662"/>
        <c:crosses val="autoZero"/>
        <c:crossBetween val="midCat"/>
        <c:majorUnit val="1"/>
      </c:valAx>
      <c:valAx>
        <c:axId val="503662"/>
        <c:scaling>
          <c:orientation val="minMax"/>
          <c:max val="1"/>
        </c:scaling>
        <c:delete val="1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1"/>
        <c:majorTickMark val="none"/>
        <c:minorTickMark val="none"/>
        <c:tickLblPos val="nextTo"/>
        <c:crossAx val="35931725"/>
        <c:crosses val="autoZero"/>
        <c:crossBetween val="midCat"/>
      </c:valAx>
      <c:spPr>
        <a:noFill/>
        <a:ln w="0">
          <a:noFill/>
        </a:ln>
      </c:spPr>
    </c:plotArea>
    <c:plotVisOnly val="1"/>
    <c:dispBlanksAs val="gap"/>
    <c:showDLblsOverMax val="1"/>
  </c:chart>
  <c:spPr>
    <a:noFill/>
    <a:ln w="0">
      <a:noFill/>
    </a:ln>
  </c:spPr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5949BD78-9A97-4B4C-9C67-629D3C90F8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5EE48522-74F7-49B9-9651-93908CF5514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AFFE807B-1A15-413C-A54C-58437871FA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62F3F64A-6D23-4CA4-A815-6B53C299221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8870DEE-E507-40D7-9FC0-C26C994920C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213F1FE-3BB6-4334-9050-B15218370B8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9196035-0CD3-4069-BC5A-849BDA577D6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97CD8E6-DC4D-42D5-BFDA-D7E58F8F7E4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08E5ADA-4F57-40BB-98E3-1AC942E27BC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6D53356-ED78-4FB3-99A4-AD17CFEB62E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06DD814-069A-4247-904C-D6A782F864D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838C694-9646-489D-B21E-B2D857FC40F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7F3918C-E89F-4E4B-B00D-0C1FDDEE775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FCA5690-C8DA-4C36-A1AF-FC7C7C5D3A9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195E52C-A9D2-423B-8F16-8993BDAA284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C96885A-35E5-43D2-BF6C-F35C3C24556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16F6ECD-25B0-4A1A-AEB6-BF422B68C27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46E3CEBF-7F6D-4D5B-9BCA-78D1620628D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4AB7A72-A5B1-49EA-B40B-6E56335999D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15773833-AEED-446B-8B13-3581C5389E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32AB7956-6B58-4A73-970F-F0B6A3A9300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8BA838E-CFE4-4137-9B19-01C57938069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2FF97CA5-5413-44F0-876E-BF274E147D1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BB8ADC51-AC5F-4CEA-9B69-B22A484A3AF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/>
          <p:nvPr/>
        </p:nvSpPr>
        <p:spPr>
          <a:xfrm>
            <a:off x="0" y="6176880"/>
            <a:ext cx="12191760" cy="680760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" name="Rectangle 6"/>
          <p:cNvSpPr/>
          <p:nvPr/>
        </p:nvSpPr>
        <p:spPr>
          <a:xfrm>
            <a:off x="0" y="0"/>
            <a:ext cx="12191760" cy="447120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" name="TextBox 8"/>
          <p:cNvSpPr/>
          <p:nvPr/>
        </p:nvSpPr>
        <p:spPr>
          <a:xfrm>
            <a:off x="6095880" y="6211800"/>
            <a:ext cx="6141240" cy="66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1900" b="0" strike="noStrike" spc="-1">
                <a:solidFill>
                  <a:srgbClr val="FFFFFF"/>
                </a:solidFill>
                <a:latin typeface="Calibri"/>
              </a:rPr>
              <a:t>By Ms. Drashti Garadharia</a:t>
            </a: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1900" b="0" strike="noStrike" spc="-1">
                <a:solidFill>
                  <a:srgbClr val="FFFFFF"/>
                </a:solidFill>
                <a:latin typeface="Calibri"/>
              </a:rPr>
              <a:t>National Forensic Science University, Gandhinagar</a:t>
            </a: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Subtitle 2"/>
          <p:cNvSpPr/>
          <p:nvPr/>
        </p:nvSpPr>
        <p:spPr>
          <a:xfrm>
            <a:off x="30600" y="6229080"/>
            <a:ext cx="4800240" cy="55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900" b="0" strike="noStrike" spc="-1">
                <a:solidFill>
                  <a:srgbClr val="FFFFFF"/>
                </a:solidFill>
                <a:latin typeface="Calibri"/>
              </a:rPr>
              <a:t>M.Tech. AIDS SEM:1  Fundamental of Data Science &amp; Machine Learning </a:t>
            </a: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ldNum" idx="1"/>
          </p:nvPr>
        </p:nvSpPr>
        <p:spPr>
          <a:xfrm>
            <a:off x="137880" y="47520"/>
            <a:ext cx="7002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14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97CC0CB-0D55-4F97-924A-5C1DCC81CFF0}" type="slidenum">
              <a:rPr lang="en-US" sz="14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7"/>
          <p:cNvSpPr/>
          <p:nvPr/>
        </p:nvSpPr>
        <p:spPr>
          <a:xfrm>
            <a:off x="0" y="6176880"/>
            <a:ext cx="12191760" cy="680760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4" name="Rectangle 6"/>
          <p:cNvSpPr/>
          <p:nvPr/>
        </p:nvSpPr>
        <p:spPr>
          <a:xfrm>
            <a:off x="0" y="0"/>
            <a:ext cx="12191760" cy="447120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5" name="TextBox 8"/>
          <p:cNvSpPr/>
          <p:nvPr/>
        </p:nvSpPr>
        <p:spPr>
          <a:xfrm>
            <a:off x="6095880" y="6211800"/>
            <a:ext cx="6141240" cy="66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1900" b="0" strike="noStrike" spc="-1">
                <a:solidFill>
                  <a:srgbClr val="FFFFFF"/>
                </a:solidFill>
                <a:latin typeface="Calibri"/>
              </a:rPr>
              <a:t>By Ms. Drashti Garadharia</a:t>
            </a: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1900" b="0" strike="noStrike" spc="-1">
                <a:solidFill>
                  <a:srgbClr val="FFFFFF"/>
                </a:solidFill>
                <a:latin typeface="Calibri"/>
              </a:rPr>
              <a:t>National Forensic Science University, Gandhinagar</a:t>
            </a: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Subtitle 2"/>
          <p:cNvSpPr/>
          <p:nvPr/>
        </p:nvSpPr>
        <p:spPr>
          <a:xfrm>
            <a:off x="30600" y="6229080"/>
            <a:ext cx="4800240" cy="55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900" b="0" strike="noStrike" spc="-1">
                <a:solidFill>
                  <a:srgbClr val="FFFFFF"/>
                </a:solidFill>
                <a:latin typeface="Calibri"/>
              </a:rPr>
              <a:t>M.Tech. AIDS SEM:1  Fundamental of Data Science &amp; Machine Learning </a:t>
            </a:r>
            <a:endParaRPr lang="en-US" sz="1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9" name="PlaceHolder 3"/>
          <p:cNvSpPr>
            <a:spLocks noGrp="1"/>
          </p:cNvSpPr>
          <p:nvPr>
            <p:ph type="sldNum" idx="2"/>
          </p:nvPr>
        </p:nvSpPr>
        <p:spPr>
          <a:xfrm>
            <a:off x="137880" y="47520"/>
            <a:ext cx="7002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14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6AD22D-F051-4628-9DEF-ADCCB665C7A6}" type="slidenum">
              <a:rPr lang="en-US" sz="14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uemath.com/data/averag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523880" y="92772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3000"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6000" b="1" strike="noStrike" spc="-1">
                <a:solidFill>
                  <a:srgbClr val="002060"/>
                </a:solidFill>
                <a:latin typeface="Calibri Light"/>
              </a:rPr>
              <a:t>Unit -2</a:t>
            </a:r>
            <a:br>
              <a:rPr sz="6000"/>
            </a:br>
            <a:r>
              <a:rPr lang="en-US" sz="6000" b="0" strike="noStrike" spc="-1">
                <a:solidFill>
                  <a:srgbClr val="002060"/>
                </a:solidFill>
                <a:latin typeface="Calibri Light"/>
              </a:rPr>
              <a:t> ( topic : Student’s t-test </a:t>
            </a:r>
            <a:br>
              <a:rPr sz="6000"/>
            </a:br>
            <a:r>
              <a:rPr lang="en-US" sz="6000" b="0" strike="noStrike" spc="-1">
                <a:solidFill>
                  <a:srgbClr val="002060"/>
                </a:solidFill>
                <a:latin typeface="Calibri Light"/>
              </a:rPr>
              <a:t> ROC Curves &amp; EDA )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7" name="Picture 2" descr="Emblem | NFSU"/>
          <p:cNvPicPr/>
          <p:nvPr/>
        </p:nvPicPr>
        <p:blipFill>
          <a:blip r:embed="rId2"/>
          <a:stretch/>
        </p:blipFill>
        <p:spPr>
          <a:xfrm>
            <a:off x="2926080" y="3542400"/>
            <a:ext cx="6339600" cy="2241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IN" sz="4400" b="0" strike="noStrike" spc="-1">
                <a:solidFill>
                  <a:srgbClr val="000000"/>
                </a:solidFill>
                <a:latin typeface="Calibri Light"/>
              </a:rPr>
              <a:t>Question : 3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3" name="Picture 4"/>
          <p:cNvPicPr/>
          <p:nvPr/>
        </p:nvPicPr>
        <p:blipFill>
          <a:blip r:embed="rId2"/>
          <a:stretch/>
        </p:blipFill>
        <p:spPr>
          <a:xfrm>
            <a:off x="116640" y="1906560"/>
            <a:ext cx="11958480" cy="2204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buNone/>
            </a:pP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6" name="Picture 6"/>
          <p:cNvPicPr/>
          <p:nvPr/>
        </p:nvPicPr>
        <p:blipFill>
          <a:blip r:embed="rId2"/>
          <a:stretch/>
        </p:blipFill>
        <p:spPr>
          <a:xfrm>
            <a:off x="838080" y="0"/>
            <a:ext cx="4764600" cy="6176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buNone/>
            </a:pP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9" name="Picture 3"/>
          <p:cNvPicPr/>
          <p:nvPr/>
        </p:nvPicPr>
        <p:blipFill>
          <a:blip r:embed="rId2"/>
          <a:stretch/>
        </p:blipFill>
        <p:spPr>
          <a:xfrm>
            <a:off x="1097280" y="498960"/>
            <a:ext cx="9860400" cy="5519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IN" sz="4400" b="0" strike="noStrike" spc="-1">
                <a:solidFill>
                  <a:srgbClr val="000000"/>
                </a:solidFill>
                <a:latin typeface="Calibri Light"/>
              </a:rPr>
              <a:t>Receiver Operating Characteristics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1" name="Content Placeholder 3"/>
          <p:cNvPicPr/>
          <p:nvPr/>
        </p:nvPicPr>
        <p:blipFill>
          <a:blip r:embed="rId2"/>
          <a:srcRect t="2076" b="53098"/>
          <a:stretch/>
        </p:blipFill>
        <p:spPr>
          <a:xfrm>
            <a:off x="234000" y="2261880"/>
            <a:ext cx="5501880" cy="2083320"/>
          </a:xfrm>
          <a:prstGeom prst="rect">
            <a:avLst/>
          </a:prstGeom>
          <a:ln w="0">
            <a:noFill/>
          </a:ln>
        </p:spPr>
      </p:pic>
      <p:pic>
        <p:nvPicPr>
          <p:cNvPr id="122" name="Content Placeholder 5"/>
          <p:cNvPicPr/>
          <p:nvPr/>
        </p:nvPicPr>
        <p:blipFill>
          <a:blip r:embed="rId3"/>
          <a:stretch/>
        </p:blipFill>
        <p:spPr>
          <a:xfrm>
            <a:off x="4712760" y="1690560"/>
            <a:ext cx="7389000" cy="3588840"/>
          </a:xfrm>
          <a:prstGeom prst="rect">
            <a:avLst/>
          </a:prstGeom>
          <a:ln w="0">
            <a:noFill/>
          </a:ln>
        </p:spPr>
      </p:pic>
      <p:sp>
        <p:nvSpPr>
          <p:cNvPr id="123" name="Rectangle 5"/>
          <p:cNvSpPr/>
          <p:nvPr/>
        </p:nvSpPr>
        <p:spPr>
          <a:xfrm>
            <a:off x="5797440" y="2189520"/>
            <a:ext cx="367200" cy="2478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4" name="Rectangle 6"/>
          <p:cNvSpPr/>
          <p:nvPr/>
        </p:nvSpPr>
        <p:spPr>
          <a:xfrm>
            <a:off x="6649200" y="4587120"/>
            <a:ext cx="5513760" cy="135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IN" sz="4400" b="0" strike="noStrike" spc="-1">
                <a:solidFill>
                  <a:srgbClr val="000000"/>
                </a:solidFill>
                <a:latin typeface="Calibri Light"/>
              </a:rPr>
              <a:t>True positive rate vs False positive rate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6" name="Content Placeholder 3"/>
          <p:cNvPicPr/>
          <p:nvPr/>
        </p:nvPicPr>
        <p:blipFill>
          <a:blip r:embed="rId2"/>
          <a:stretch/>
        </p:blipFill>
        <p:spPr>
          <a:xfrm>
            <a:off x="965880" y="1377360"/>
            <a:ext cx="6650640" cy="4648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916280" y="-4240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FFFFFF"/>
                </a:solidFill>
                <a:latin typeface="Calibri Light"/>
              </a:rPr>
              <a:t>Example of Changing Thresholds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28" name="Content Placeholder 3"/>
          <p:cNvGraphicFramePr/>
          <p:nvPr/>
        </p:nvGraphicFramePr>
        <p:xfrm>
          <a:off x="1558080" y="731880"/>
          <a:ext cx="7751880" cy="5389200"/>
        </p:xfrm>
        <a:graphic>
          <a:graphicData uri="http://schemas.openxmlformats.org/drawingml/2006/table">
            <a:tbl>
              <a:tblPr/>
              <a:tblGrid>
                <a:gridCol w="943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6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4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5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10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70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Score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Prediction for (1)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Prediction for (0.7)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Prediction for (0.6)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Prediction for (0.5)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Prediction for (0)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.25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.45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.55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.67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.82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.95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FP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TP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FPR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TPR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29" name="Rectangle 2"/>
          <p:cNvSpPr/>
          <p:nvPr/>
        </p:nvSpPr>
        <p:spPr>
          <a:xfrm>
            <a:off x="1258560" y="4663440"/>
            <a:ext cx="8514360" cy="1462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 additive="repl">
                                        <p:cTn id="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IN" sz="4400" b="0" strike="noStrike" spc="-1">
                <a:solidFill>
                  <a:srgbClr val="000000"/>
                </a:solidFill>
                <a:latin typeface="Calibri Light"/>
              </a:rPr>
              <a:t>Perfect  Classifier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1" name="Content Placeholder 3"/>
          <p:cNvPicPr/>
          <p:nvPr/>
        </p:nvPicPr>
        <p:blipFill>
          <a:blip r:embed="rId2"/>
          <a:stretch/>
        </p:blipFill>
        <p:spPr>
          <a:xfrm>
            <a:off x="176760" y="1690560"/>
            <a:ext cx="6415920" cy="4087080"/>
          </a:xfrm>
          <a:prstGeom prst="rect">
            <a:avLst/>
          </a:prstGeom>
          <a:ln w="0">
            <a:noFill/>
          </a:ln>
        </p:spPr>
      </p:pic>
      <p:pic>
        <p:nvPicPr>
          <p:cNvPr id="132" name="Content Placeholder 5"/>
          <p:cNvPicPr/>
          <p:nvPr/>
        </p:nvPicPr>
        <p:blipFill>
          <a:blip r:embed="rId3"/>
          <a:stretch/>
        </p:blipFill>
        <p:spPr>
          <a:xfrm>
            <a:off x="6485760" y="1690560"/>
            <a:ext cx="5664600" cy="4087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IN" sz="4400" b="0" strike="noStrike" spc="-1">
                <a:solidFill>
                  <a:srgbClr val="000000"/>
                </a:solidFill>
                <a:latin typeface="Calibri Light"/>
              </a:rPr>
              <a:t>Area Under Curve (AUC)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4" name="Content Placeholder 5"/>
          <p:cNvPicPr/>
          <p:nvPr/>
        </p:nvPicPr>
        <p:blipFill>
          <a:blip r:embed="rId2"/>
          <a:stretch/>
        </p:blipFill>
        <p:spPr>
          <a:xfrm>
            <a:off x="838080" y="1311840"/>
            <a:ext cx="7196400" cy="4704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838080" y="-59400"/>
            <a:ext cx="10515240" cy="569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Threshold value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36" name="Chart 4"/>
          <p:cNvGraphicFramePr/>
          <p:nvPr/>
        </p:nvGraphicFramePr>
        <p:xfrm>
          <a:off x="3455280" y="1383480"/>
          <a:ext cx="4478400" cy="464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37" name="Straight Connector 52"/>
          <p:cNvCxnSpPr/>
          <p:nvPr/>
        </p:nvCxnSpPr>
        <p:spPr>
          <a:xfrm>
            <a:off x="3743280" y="1085400"/>
            <a:ext cx="946080" cy="978120"/>
          </a:xfrm>
          <a:prstGeom prst="straightConnector1">
            <a:avLst/>
          </a:prstGeom>
          <a:ln>
            <a:solidFill>
              <a:srgbClr val="FFFFFF">
                <a:lumMod val="50000"/>
              </a:srgbClr>
            </a:solidFill>
          </a:ln>
        </p:spPr>
      </p:cxnSp>
      <p:sp>
        <p:nvSpPr>
          <p:cNvPr id="138" name="TextBox 55"/>
          <p:cNvSpPr/>
          <p:nvPr/>
        </p:nvSpPr>
        <p:spPr>
          <a:xfrm>
            <a:off x="2904840" y="832680"/>
            <a:ext cx="102996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Threshold .05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9" name="Straight Connector 25"/>
          <p:cNvCxnSpPr/>
          <p:nvPr/>
        </p:nvCxnSpPr>
        <p:spPr>
          <a:xfrm flipH="1">
            <a:off x="5439240" y="745560"/>
            <a:ext cx="399960" cy="1263240"/>
          </a:xfrm>
          <a:prstGeom prst="straightConnector1">
            <a:avLst/>
          </a:prstGeom>
          <a:ln>
            <a:solidFill>
              <a:srgbClr val="FFFFFF">
                <a:lumMod val="50000"/>
              </a:srgbClr>
            </a:solidFill>
          </a:ln>
        </p:spPr>
      </p:cxnSp>
      <p:sp>
        <p:nvSpPr>
          <p:cNvPr id="140" name="TextBox 28"/>
          <p:cNvSpPr/>
          <p:nvPr/>
        </p:nvSpPr>
        <p:spPr>
          <a:xfrm>
            <a:off x="5737680" y="527400"/>
            <a:ext cx="102996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Threshold .04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1" name="Straight Connector 29"/>
          <p:cNvCxnSpPr/>
          <p:nvPr/>
        </p:nvCxnSpPr>
        <p:spPr>
          <a:xfrm flipH="1">
            <a:off x="6185520" y="1281240"/>
            <a:ext cx="690480" cy="696600"/>
          </a:xfrm>
          <a:prstGeom prst="straightConnector1">
            <a:avLst/>
          </a:prstGeom>
          <a:ln>
            <a:solidFill>
              <a:srgbClr val="FFFFFF">
                <a:lumMod val="50000"/>
              </a:srgbClr>
            </a:solidFill>
          </a:ln>
        </p:spPr>
      </p:cxnSp>
      <p:sp>
        <p:nvSpPr>
          <p:cNvPr id="142" name="TextBox 30"/>
          <p:cNvSpPr/>
          <p:nvPr/>
        </p:nvSpPr>
        <p:spPr>
          <a:xfrm>
            <a:off x="6774840" y="1063080"/>
            <a:ext cx="102996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Threshold .03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3" name="Straight Connector 35"/>
          <p:cNvCxnSpPr/>
          <p:nvPr/>
        </p:nvCxnSpPr>
        <p:spPr>
          <a:xfrm>
            <a:off x="4998600" y="1865880"/>
            <a:ext cx="360" cy="3949920"/>
          </a:xfrm>
          <a:prstGeom prst="straightConnector1">
            <a:avLst/>
          </a:prstGeom>
          <a:ln w="28575">
            <a:solidFill>
              <a:srgbClr val="FFFFFF">
                <a:lumMod val="50000"/>
              </a:srgbClr>
            </a:solidFill>
          </a:ln>
        </p:spPr>
      </p:cxnSp>
      <p:cxnSp>
        <p:nvCxnSpPr>
          <p:cNvPr id="144" name="Straight Connector 36"/>
          <p:cNvCxnSpPr>
            <a:stCxn id="145" idx="1"/>
          </p:cNvCxnSpPr>
          <p:nvPr/>
        </p:nvCxnSpPr>
        <p:spPr>
          <a:xfrm flipH="1" flipV="1">
            <a:off x="5103360" y="5772240"/>
            <a:ext cx="1149840" cy="298080"/>
          </a:xfrm>
          <a:prstGeom prst="straightConnector1">
            <a:avLst/>
          </a:prstGeom>
          <a:ln>
            <a:solidFill>
              <a:srgbClr val="FFFFFF">
                <a:lumMod val="50000"/>
              </a:srgbClr>
            </a:solidFill>
          </a:ln>
        </p:spPr>
      </p:cxnSp>
      <p:sp>
        <p:nvSpPr>
          <p:cNvPr id="145" name="TextBox 37"/>
          <p:cNvSpPr/>
          <p:nvPr/>
        </p:nvSpPr>
        <p:spPr>
          <a:xfrm>
            <a:off x="6253200" y="5931720"/>
            <a:ext cx="125352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1) Target FP Rate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Box 39"/>
          <p:cNvSpPr/>
          <p:nvPr/>
        </p:nvSpPr>
        <p:spPr>
          <a:xfrm>
            <a:off x="8192160" y="5122800"/>
            <a:ext cx="34930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Interpolate between nearest measurements: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- To achieve 30% FPR, use threshold of ~0.045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7" name="Straight Connector 40"/>
          <p:cNvCxnSpPr/>
          <p:nvPr/>
        </p:nvCxnSpPr>
        <p:spPr>
          <a:xfrm flipH="1" flipV="1">
            <a:off x="5439240" y="2090160"/>
            <a:ext cx="2804400" cy="3106800"/>
          </a:xfrm>
          <a:prstGeom prst="straightConnector1">
            <a:avLst/>
          </a:prstGeom>
          <a:ln>
            <a:solidFill>
              <a:srgbClr val="FFFFFF">
                <a:lumMod val="50000"/>
              </a:srgbClr>
            </a:solidFill>
          </a:ln>
        </p:spPr>
      </p:cxnSp>
      <p:cxnSp>
        <p:nvCxnSpPr>
          <p:cNvPr id="148" name="Straight Connector 42"/>
          <p:cNvCxnSpPr/>
          <p:nvPr/>
        </p:nvCxnSpPr>
        <p:spPr>
          <a:xfrm flipH="1" flipV="1">
            <a:off x="4782960" y="2167560"/>
            <a:ext cx="3409200" cy="3072600"/>
          </a:xfrm>
          <a:prstGeom prst="straightConnector1">
            <a:avLst/>
          </a:prstGeom>
          <a:ln>
            <a:solidFill>
              <a:srgbClr val="FFFFFF">
                <a:lumMod val="50000"/>
              </a:srgbClr>
            </a:solidFill>
          </a:ln>
        </p:spPr>
      </p:cxnSp>
      <p:cxnSp>
        <p:nvCxnSpPr>
          <p:cNvPr id="149" name="Straight Connector 47"/>
          <p:cNvCxnSpPr/>
          <p:nvPr/>
        </p:nvCxnSpPr>
        <p:spPr>
          <a:xfrm flipH="1">
            <a:off x="3837240" y="3063600"/>
            <a:ext cx="3811680" cy="360"/>
          </a:xfrm>
          <a:prstGeom prst="straightConnector1">
            <a:avLst/>
          </a:prstGeom>
          <a:ln w="28575">
            <a:solidFill>
              <a:srgbClr val="FFFFFF">
                <a:lumMod val="50000"/>
              </a:srgbClr>
            </a:solidFill>
          </a:ln>
        </p:spPr>
      </p:cxnSp>
      <p:cxnSp>
        <p:nvCxnSpPr>
          <p:cNvPr id="150" name="Straight Connector 48"/>
          <p:cNvCxnSpPr/>
          <p:nvPr/>
        </p:nvCxnSpPr>
        <p:spPr>
          <a:xfrm flipH="1" flipV="1">
            <a:off x="2398320" y="2274120"/>
            <a:ext cx="1416960" cy="789840"/>
          </a:xfrm>
          <a:prstGeom prst="straightConnector1">
            <a:avLst/>
          </a:prstGeom>
          <a:ln>
            <a:solidFill>
              <a:srgbClr val="FFFFFF">
                <a:lumMod val="50000"/>
              </a:srgbClr>
            </a:solidFill>
          </a:ln>
        </p:spPr>
      </p:cxnSp>
      <p:sp>
        <p:nvSpPr>
          <p:cNvPr id="151" name="TextBox 50"/>
          <p:cNvSpPr/>
          <p:nvPr/>
        </p:nvSpPr>
        <p:spPr>
          <a:xfrm>
            <a:off x="1341720" y="2063160"/>
            <a:ext cx="125352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2) Target TP Rate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Box 57"/>
          <p:cNvSpPr/>
          <p:nvPr/>
        </p:nvSpPr>
        <p:spPr>
          <a:xfrm>
            <a:off x="1275480" y="4084560"/>
            <a:ext cx="189540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Threshold: 0.8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3" name="Straight Connector 58"/>
          <p:cNvCxnSpPr/>
          <p:nvPr/>
        </p:nvCxnSpPr>
        <p:spPr>
          <a:xfrm flipH="1">
            <a:off x="2346840" y="4157640"/>
            <a:ext cx="1465200" cy="65520"/>
          </a:xfrm>
          <a:prstGeom prst="straightConnector1">
            <a:avLst/>
          </a:prstGeom>
          <a:ln>
            <a:solidFill>
              <a:srgbClr val="FFFFFF">
                <a:lumMod val="50000"/>
              </a:srgbClr>
            </a:solidFill>
          </a:ln>
        </p:spPr>
      </p:cxnSp>
      <p:sp>
        <p:nvSpPr>
          <p:cNvPr id="154" name="TextBox 62"/>
          <p:cNvSpPr/>
          <p:nvPr/>
        </p:nvSpPr>
        <p:spPr>
          <a:xfrm>
            <a:off x="1049760" y="4800240"/>
            <a:ext cx="189540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Threshold: 0.83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5" name="Straight Connector 63"/>
          <p:cNvCxnSpPr/>
          <p:nvPr/>
        </p:nvCxnSpPr>
        <p:spPr>
          <a:xfrm flipH="1">
            <a:off x="2185200" y="4547880"/>
            <a:ext cx="1652400" cy="390960"/>
          </a:xfrm>
          <a:prstGeom prst="straightConnector1">
            <a:avLst/>
          </a:prstGeom>
          <a:ln>
            <a:solidFill>
              <a:srgbClr val="FFFFFF">
                <a:lumMod val="50000"/>
              </a:srgbClr>
            </a:solidFill>
          </a:ln>
        </p:spPr>
      </p:cxnSp>
      <p:sp>
        <p:nvSpPr>
          <p:cNvPr id="156" name="TextBox 65"/>
          <p:cNvSpPr/>
          <p:nvPr/>
        </p:nvSpPr>
        <p:spPr>
          <a:xfrm>
            <a:off x="1031040" y="5694840"/>
            <a:ext cx="189540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Threshold: 0.87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7" name="Straight Connector 66"/>
          <p:cNvCxnSpPr/>
          <p:nvPr/>
        </p:nvCxnSpPr>
        <p:spPr>
          <a:xfrm flipH="1">
            <a:off x="2241000" y="4797720"/>
            <a:ext cx="1608840" cy="1035720"/>
          </a:xfrm>
          <a:prstGeom prst="straightConnector1">
            <a:avLst/>
          </a:prstGeom>
          <a:ln>
            <a:solidFill>
              <a:srgbClr val="FFFFFF">
                <a:lumMod val="50000"/>
              </a:srgbClr>
            </a:solidFill>
          </a:ln>
        </p:spPr>
      </p:cxnSp>
      <p:sp>
        <p:nvSpPr>
          <p:cNvPr id="158" name="TextBox 2"/>
          <p:cNvSpPr/>
          <p:nvPr/>
        </p:nvSpPr>
        <p:spPr>
          <a:xfrm>
            <a:off x="8444160" y="730800"/>
            <a:ext cx="3599280" cy="393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chemeClr val="accent1">
                    <a:lumMod val="50000"/>
                  </a:schemeClr>
                </a:solidFill>
                <a:latin typeface="Calibri"/>
              </a:rPr>
              <a:t>Threshold value decrease :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chemeClr val="accent1">
                    <a:lumMod val="50000"/>
                  </a:schemeClr>
                </a:solidFill>
                <a:latin typeface="Calibri"/>
              </a:rPr>
              <a:t>Positive prediction increase.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chemeClr val="accent1">
                    <a:lumMod val="50000"/>
                  </a:schemeClr>
                </a:solidFill>
                <a:latin typeface="Calibri"/>
              </a:rPr>
              <a:t>True/False Positive increase.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chemeClr val="accent1">
                    <a:lumMod val="50000"/>
                  </a:schemeClr>
                </a:solidFill>
                <a:latin typeface="Calibri"/>
              </a:rPr>
              <a:t>True/False Negative decrease.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2060"/>
                </a:solidFill>
                <a:latin typeface="Calibri"/>
              </a:rPr>
              <a:t>Threshold value increase :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2060"/>
                </a:solidFill>
                <a:latin typeface="Calibri"/>
              </a:rPr>
              <a:t>Negative prediction increase.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2060"/>
                </a:solidFill>
                <a:latin typeface="Calibri"/>
              </a:rPr>
              <a:t>True/False Negative increase.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2060"/>
                </a:solidFill>
                <a:latin typeface="Calibri"/>
              </a:rPr>
              <a:t>True/False Positive decrease.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7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9" dur="5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" dur="5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5" dur="5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6" dur="5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Classifications and Probability Estimates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410040" y="1690560"/>
            <a:ext cx="11212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What happens if you vary the threshold?</a:t>
            </a:r>
          </a:p>
        </p:txBody>
      </p:sp>
      <p:graphicFrame>
        <p:nvGraphicFramePr>
          <p:cNvPr id="161" name="Chart 5"/>
          <p:cNvGraphicFramePr/>
          <p:nvPr/>
        </p:nvGraphicFramePr>
        <p:xfrm>
          <a:off x="934200" y="2728800"/>
          <a:ext cx="9944640" cy="3093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2" name="Multiplication Sign 3"/>
          <p:cNvSpPr/>
          <p:nvPr/>
        </p:nvSpPr>
        <p:spPr>
          <a:xfrm>
            <a:off x="5684400" y="289548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3494BA"/>
          </a:solidFill>
          <a:ln>
            <a:solidFill>
              <a:srgbClr val="1640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3" name="Multiplication Sign 6"/>
          <p:cNvSpPr/>
          <p:nvPr/>
        </p:nvSpPr>
        <p:spPr>
          <a:xfrm>
            <a:off x="6325560" y="289548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3494BA"/>
          </a:solidFill>
          <a:ln>
            <a:solidFill>
              <a:srgbClr val="1640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4" name="Multiplication Sign 7"/>
          <p:cNvSpPr/>
          <p:nvPr/>
        </p:nvSpPr>
        <p:spPr>
          <a:xfrm>
            <a:off x="7204320" y="289548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3494BA"/>
          </a:solidFill>
          <a:ln>
            <a:solidFill>
              <a:srgbClr val="1640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5" name="Multiplication Sign 8"/>
          <p:cNvSpPr/>
          <p:nvPr/>
        </p:nvSpPr>
        <p:spPr>
          <a:xfrm>
            <a:off x="7581240" y="289548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3494BA"/>
          </a:solidFill>
          <a:ln>
            <a:solidFill>
              <a:srgbClr val="1640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6" name="Multiplication Sign 9"/>
          <p:cNvSpPr/>
          <p:nvPr/>
        </p:nvSpPr>
        <p:spPr>
          <a:xfrm>
            <a:off x="8318880" y="289548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3494BA"/>
          </a:solidFill>
          <a:ln>
            <a:solidFill>
              <a:srgbClr val="1640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7" name="Multiplication Sign 10"/>
          <p:cNvSpPr/>
          <p:nvPr/>
        </p:nvSpPr>
        <p:spPr>
          <a:xfrm>
            <a:off x="8679600" y="289548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3494BA"/>
          </a:solidFill>
          <a:ln>
            <a:solidFill>
              <a:srgbClr val="1640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8" name="Multiplication Sign 11"/>
          <p:cNvSpPr/>
          <p:nvPr/>
        </p:nvSpPr>
        <p:spPr>
          <a:xfrm>
            <a:off x="9270000" y="289548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3494BA"/>
          </a:solidFill>
          <a:ln>
            <a:solidFill>
              <a:srgbClr val="1640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9" name="Multiplication Sign 12"/>
          <p:cNvSpPr/>
          <p:nvPr/>
        </p:nvSpPr>
        <p:spPr>
          <a:xfrm>
            <a:off x="1317240" y="518868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0" name="Multiplication Sign 14"/>
          <p:cNvSpPr/>
          <p:nvPr/>
        </p:nvSpPr>
        <p:spPr>
          <a:xfrm>
            <a:off x="1827000" y="518868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1" name="Multiplication Sign 15"/>
          <p:cNvSpPr/>
          <p:nvPr/>
        </p:nvSpPr>
        <p:spPr>
          <a:xfrm>
            <a:off x="2505960" y="518868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2" name="Multiplication Sign 16"/>
          <p:cNvSpPr/>
          <p:nvPr/>
        </p:nvSpPr>
        <p:spPr>
          <a:xfrm>
            <a:off x="2753280" y="518868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3" name="Multiplication Sign 17"/>
          <p:cNvSpPr/>
          <p:nvPr/>
        </p:nvSpPr>
        <p:spPr>
          <a:xfrm>
            <a:off x="3523680" y="518868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4" name="Multiplication Sign 18"/>
          <p:cNvSpPr/>
          <p:nvPr/>
        </p:nvSpPr>
        <p:spPr>
          <a:xfrm>
            <a:off x="4294440" y="516204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5" name="Multiplication Sign 19"/>
          <p:cNvSpPr/>
          <p:nvPr/>
        </p:nvSpPr>
        <p:spPr>
          <a:xfrm>
            <a:off x="4995000" y="516204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6" name="Multiplication Sign 20"/>
          <p:cNvSpPr/>
          <p:nvPr/>
        </p:nvSpPr>
        <p:spPr>
          <a:xfrm>
            <a:off x="6514200" y="517932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7" name="TextBox 21"/>
          <p:cNvSpPr/>
          <p:nvPr/>
        </p:nvSpPr>
        <p:spPr>
          <a:xfrm>
            <a:off x="5478480" y="5822640"/>
            <a:ext cx="8103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Calibri"/>
              </a:rPr>
              <a:t>weight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TextBox 22"/>
          <p:cNvSpPr/>
          <p:nvPr/>
        </p:nvSpPr>
        <p:spPr>
          <a:xfrm>
            <a:off x="241920" y="4091040"/>
            <a:ext cx="7707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Calibri"/>
              </a:rPr>
              <a:t>Obese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TextBox 23"/>
          <p:cNvSpPr/>
          <p:nvPr/>
        </p:nvSpPr>
        <p:spPr>
          <a:xfrm>
            <a:off x="618480" y="5179320"/>
            <a:ext cx="3351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0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Box 24"/>
          <p:cNvSpPr/>
          <p:nvPr/>
        </p:nvSpPr>
        <p:spPr>
          <a:xfrm>
            <a:off x="571680" y="2931480"/>
            <a:ext cx="3351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Star: 6 Points 4"/>
          <p:cNvSpPr/>
          <p:nvPr/>
        </p:nvSpPr>
        <p:spPr>
          <a:xfrm>
            <a:off x="6557760" y="3444840"/>
            <a:ext cx="317160" cy="301320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FF0000">
              <a:alpha val="5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182" name="Straight Connector 25"/>
          <p:cNvCxnSpPr>
            <a:endCxn id="181" idx="2"/>
          </p:cNvCxnSpPr>
          <p:nvPr/>
        </p:nvCxnSpPr>
        <p:spPr>
          <a:xfrm flipV="1">
            <a:off x="6716520" y="3746520"/>
            <a:ext cx="360" cy="1708920"/>
          </a:xfrm>
          <a:prstGeom prst="straightConnector1">
            <a:avLst/>
          </a:prstGeom>
          <a:ln>
            <a:solidFill>
              <a:srgbClr val="3494BA"/>
            </a:solidFill>
          </a:ln>
        </p:spPr>
      </p:cxnSp>
      <p:sp>
        <p:nvSpPr>
          <p:cNvPr id="183" name="Star: 6 Points 28"/>
          <p:cNvSpPr/>
          <p:nvPr/>
        </p:nvSpPr>
        <p:spPr>
          <a:xfrm>
            <a:off x="5065920" y="4711320"/>
            <a:ext cx="317160" cy="301320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FF0000">
              <a:alpha val="5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184" name="Straight Connector 29"/>
          <p:cNvCxnSpPr/>
          <p:nvPr/>
        </p:nvCxnSpPr>
        <p:spPr>
          <a:xfrm flipV="1">
            <a:off x="5224680" y="4861080"/>
            <a:ext cx="360" cy="578520"/>
          </a:xfrm>
          <a:prstGeom prst="straightConnector1">
            <a:avLst/>
          </a:prstGeom>
          <a:ln>
            <a:solidFill>
              <a:srgbClr val="3494BA"/>
            </a:solidFill>
          </a:ln>
        </p:spPr>
      </p:cxnSp>
      <p:sp>
        <p:nvSpPr>
          <p:cNvPr id="185" name="Star: 6 Points 31"/>
          <p:cNvSpPr/>
          <p:nvPr/>
        </p:nvSpPr>
        <p:spPr>
          <a:xfrm rot="10566000">
            <a:off x="5759280" y="4105440"/>
            <a:ext cx="317160" cy="301320"/>
          </a:xfrm>
          <a:prstGeom prst="star6">
            <a:avLst>
              <a:gd name="adj" fmla="val 28868"/>
              <a:gd name="hf" fmla="val 115470"/>
            </a:avLst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186" name="Straight Connector 32"/>
          <p:cNvCxnSpPr/>
          <p:nvPr/>
        </p:nvCxnSpPr>
        <p:spPr>
          <a:xfrm>
            <a:off x="5883840" y="3162240"/>
            <a:ext cx="360" cy="1113840"/>
          </a:xfrm>
          <a:prstGeom prst="straightConnector1">
            <a:avLst/>
          </a:prstGeom>
          <a:ln>
            <a:solidFill>
              <a:srgbClr val="3494BA"/>
            </a:solidFill>
          </a:ln>
        </p:spPr>
      </p:cxnSp>
      <p:sp>
        <p:nvSpPr>
          <p:cNvPr id="187" name="Star: 6 Points 39"/>
          <p:cNvSpPr/>
          <p:nvPr/>
        </p:nvSpPr>
        <p:spPr>
          <a:xfrm rot="10566000">
            <a:off x="6393960" y="3591360"/>
            <a:ext cx="317160" cy="301320"/>
          </a:xfrm>
          <a:prstGeom prst="star6">
            <a:avLst>
              <a:gd name="adj" fmla="val 28868"/>
              <a:gd name="hf" fmla="val 115470"/>
            </a:avLst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188" name="Straight Connector 40"/>
          <p:cNvCxnSpPr/>
          <p:nvPr/>
        </p:nvCxnSpPr>
        <p:spPr>
          <a:xfrm>
            <a:off x="6524280" y="3123360"/>
            <a:ext cx="23040" cy="610200"/>
          </a:xfrm>
          <a:prstGeom prst="straightConnector1">
            <a:avLst/>
          </a:prstGeom>
          <a:ln>
            <a:solidFill>
              <a:srgbClr val="3494BA"/>
            </a:solidFill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7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7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4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5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-4424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IN" sz="4400" b="0" strike="noStrike" spc="-1">
                <a:solidFill>
                  <a:srgbClr val="FFFFFF"/>
                </a:solidFill>
                <a:latin typeface="Calibri Light"/>
              </a:rPr>
              <a:t>Test of Significance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9" name="Content Placeholder 4"/>
          <p:cNvPicPr/>
          <p:nvPr/>
        </p:nvPicPr>
        <p:blipFill>
          <a:blip r:embed="rId2"/>
          <a:stretch/>
        </p:blipFill>
        <p:spPr>
          <a:xfrm>
            <a:off x="1020960" y="655200"/>
            <a:ext cx="8477280" cy="5460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Which Model should you use?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90" name="Table 4"/>
          <p:cNvGraphicFramePr/>
          <p:nvPr/>
        </p:nvGraphicFramePr>
        <p:xfrm>
          <a:off x="614160" y="2316600"/>
          <a:ext cx="5089320" cy="1112400"/>
        </p:xfrm>
        <a:graphic>
          <a:graphicData uri="http://schemas.openxmlformats.org/drawingml/2006/table">
            <a:tbl>
              <a:tblPr/>
              <a:tblGrid>
                <a:gridCol w="115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4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False Positive Rate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False Negative Rate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Model 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Model 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1" name="TextBox 5"/>
          <p:cNvSpPr/>
          <p:nvPr/>
        </p:nvSpPr>
        <p:spPr>
          <a:xfrm>
            <a:off x="6508440" y="2322360"/>
            <a:ext cx="460764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Mistakes have different costs: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Disease Screening – LOW FN Rate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Spam filtering        – LOW FP Rate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TextBox 6"/>
          <p:cNvSpPr/>
          <p:nvPr/>
        </p:nvSpPr>
        <p:spPr>
          <a:xfrm>
            <a:off x="2087280" y="5217120"/>
            <a:ext cx="2735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Actually the same model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- different thresholds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3" name="Straight Connector 7"/>
          <p:cNvCxnSpPr/>
          <p:nvPr/>
        </p:nvCxnSpPr>
        <p:spPr>
          <a:xfrm flipH="1" flipV="1">
            <a:off x="1479240" y="3429000"/>
            <a:ext cx="1680120" cy="1788480"/>
          </a:xfrm>
          <a:prstGeom prst="straightConnector1">
            <a:avLst/>
          </a:prstGeom>
          <a:ln>
            <a:solidFill>
              <a:srgbClr val="FFFFFF">
                <a:lumMod val="50000"/>
              </a:srgbClr>
            </a:solidFill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IN" sz="4400" b="0" strike="noStrike" spc="-1">
                <a:solidFill>
                  <a:srgbClr val="000000"/>
                </a:solidFill>
                <a:latin typeface="Calibri Light"/>
              </a:rPr>
              <a:t>Quiz Question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5" name="Content Placeholder 4"/>
          <p:cNvPicPr/>
          <p:nvPr/>
        </p:nvPicPr>
        <p:blipFill>
          <a:blip r:embed="rId2"/>
          <a:stretch/>
        </p:blipFill>
        <p:spPr>
          <a:xfrm>
            <a:off x="838080" y="1690560"/>
            <a:ext cx="10854720" cy="3936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buNone/>
            </a:pP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97" name="Content Placeholder 4"/>
          <p:cNvPicPr/>
          <p:nvPr/>
        </p:nvPicPr>
        <p:blipFill>
          <a:blip r:embed="rId2"/>
          <a:stretch/>
        </p:blipFill>
        <p:spPr>
          <a:xfrm>
            <a:off x="840960" y="952200"/>
            <a:ext cx="10512360" cy="4608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IN" sz="4400" b="0" strike="noStrike" spc="-1">
                <a:solidFill>
                  <a:srgbClr val="000000"/>
                </a:solidFill>
                <a:latin typeface="Calibri Light"/>
              </a:rPr>
              <a:t>Quiz Question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9" name="Content Placeholder 4"/>
          <p:cNvPicPr/>
          <p:nvPr/>
        </p:nvPicPr>
        <p:blipFill>
          <a:blip r:embed="rId2"/>
          <a:stretch/>
        </p:blipFill>
        <p:spPr>
          <a:xfrm>
            <a:off x="1859400" y="1563480"/>
            <a:ext cx="8139600" cy="4536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buNone/>
            </a:pP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01" name="Content Placeholder 4"/>
          <p:cNvPicPr/>
          <p:nvPr/>
        </p:nvPicPr>
        <p:blipFill>
          <a:blip r:embed="rId2"/>
          <a:stretch/>
        </p:blipFill>
        <p:spPr>
          <a:xfrm>
            <a:off x="1513800" y="563760"/>
            <a:ext cx="7508160" cy="5582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IN" sz="4400" b="0" strike="noStrike" spc="-1">
                <a:solidFill>
                  <a:srgbClr val="000000"/>
                </a:solidFill>
                <a:latin typeface="Calibri Light"/>
              </a:rPr>
              <a:t>Quiz Question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3" name="Content Placeholder 3"/>
          <p:cNvPicPr/>
          <p:nvPr/>
        </p:nvPicPr>
        <p:blipFill>
          <a:blip r:embed="rId2"/>
          <a:stretch/>
        </p:blipFill>
        <p:spPr>
          <a:xfrm>
            <a:off x="1007280" y="1284120"/>
            <a:ext cx="6693120" cy="4782960"/>
          </a:xfrm>
          <a:prstGeom prst="rect">
            <a:avLst/>
          </a:prstGeom>
          <a:ln w="0">
            <a:noFill/>
          </a:ln>
        </p:spPr>
      </p:pic>
      <p:sp>
        <p:nvSpPr>
          <p:cNvPr id="204" name="TextBox 4"/>
          <p:cNvSpPr/>
          <p:nvPr/>
        </p:nvSpPr>
        <p:spPr>
          <a:xfrm>
            <a:off x="8616240" y="3383280"/>
            <a:ext cx="28033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N" sz="3200" b="0" strike="noStrike" spc="-1">
                <a:solidFill>
                  <a:schemeClr val="accent1"/>
                </a:solidFill>
                <a:latin typeface="Calibri"/>
              </a:rPr>
              <a:t>Answer is A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 additive="repl"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buNone/>
            </a:pP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06" name="Content Placeholder 4"/>
          <p:cNvPicPr/>
          <p:nvPr/>
        </p:nvPicPr>
        <p:blipFill>
          <a:blip r:embed="rId2"/>
          <a:stretch/>
        </p:blipFill>
        <p:spPr>
          <a:xfrm>
            <a:off x="1337760" y="899280"/>
            <a:ext cx="7604280" cy="4957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buNone/>
            </a:pP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9" name="Picture 4"/>
          <p:cNvPicPr/>
          <p:nvPr/>
        </p:nvPicPr>
        <p:blipFill>
          <a:blip r:embed="rId2"/>
          <a:srcRect b="30109"/>
          <a:stretch/>
        </p:blipFill>
        <p:spPr>
          <a:xfrm>
            <a:off x="1512360" y="529200"/>
            <a:ext cx="7966800" cy="5527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buNone/>
            </a:pP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11" name="Content Placeholder 4"/>
          <p:cNvPicPr/>
          <p:nvPr/>
        </p:nvPicPr>
        <p:blipFill>
          <a:blip r:embed="rId2"/>
          <a:stretch/>
        </p:blipFill>
        <p:spPr>
          <a:xfrm>
            <a:off x="838080" y="3231000"/>
            <a:ext cx="10100880" cy="2675160"/>
          </a:xfrm>
          <a:prstGeom prst="rect">
            <a:avLst/>
          </a:prstGeom>
          <a:ln w="0">
            <a:noFill/>
          </a:ln>
        </p:spPr>
      </p:pic>
      <p:sp>
        <p:nvSpPr>
          <p:cNvPr id="212" name="Rectangle 5"/>
          <p:cNvSpPr/>
          <p:nvPr/>
        </p:nvSpPr>
        <p:spPr>
          <a:xfrm>
            <a:off x="838080" y="4568760"/>
            <a:ext cx="8514360" cy="1462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13" name="Picture 6"/>
          <p:cNvPicPr/>
          <p:nvPr/>
        </p:nvPicPr>
        <p:blipFill>
          <a:blip r:embed="rId3"/>
          <a:srcRect l="-1716" t="70261" r="-3519" b="792"/>
          <a:stretch/>
        </p:blipFill>
        <p:spPr>
          <a:xfrm>
            <a:off x="624960" y="441360"/>
            <a:ext cx="10515240" cy="2758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 additive="repl">
                                        <p:cTn id="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IN" sz="4400" b="1" strike="noStrike" spc="-1">
                <a:solidFill>
                  <a:schemeClr val="accent1">
                    <a:lumMod val="50000"/>
                  </a:schemeClr>
                </a:solidFill>
                <a:latin typeface="Calibri Light"/>
              </a:rPr>
              <a:t>EDA(Exploratory Data Analysis)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935640" y="148824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 lnSpcReduction="10000"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Inter"/>
              </a:rPr>
              <a:t>Is EDA and data analysis the same?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09880" indent="-209880">
              <a:lnSpc>
                <a:spcPct val="90000"/>
              </a:lnSpc>
              <a:spcBef>
                <a:spcPts val="1001"/>
              </a:spcBef>
              <a:buClr>
                <a:srgbClr val="231F2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strike="noStrike" spc="-1">
                <a:solidFill>
                  <a:srgbClr val="231F20"/>
                </a:solidFill>
                <a:latin typeface="unset"/>
              </a:rPr>
              <a:t>Data analysis is a broad term involving different types of analysis like </a:t>
            </a:r>
            <a:r>
              <a:rPr lang="en-US" sz="2800" b="0" strike="noStrike" spc="-1">
                <a:solidFill>
                  <a:srgbClr val="7F7B9A"/>
                </a:solidFill>
                <a:latin typeface="unset"/>
              </a:rPr>
              <a:t>descriptive, diagnostic, predictive, and prescriptive</a:t>
            </a:r>
            <a:r>
              <a:rPr lang="en-US" sz="2800" b="0" strike="noStrike" spc="-1">
                <a:solidFill>
                  <a:srgbClr val="231F20"/>
                </a:solidFill>
                <a:latin typeface="unset"/>
              </a:rPr>
              <a:t>. EDA is synonymous with </a:t>
            </a:r>
            <a:r>
              <a:rPr lang="en-US" sz="2800" b="0" strike="noStrike" spc="-1">
                <a:solidFill>
                  <a:schemeClr val="accent2">
                    <a:lumMod val="75000"/>
                  </a:schemeClr>
                </a:solidFill>
                <a:latin typeface="unset"/>
              </a:rPr>
              <a:t>descriptive analysis</a:t>
            </a:r>
            <a:r>
              <a:rPr lang="en-US" sz="2800" b="0" strike="noStrike" spc="-1">
                <a:solidFill>
                  <a:srgbClr val="231F20"/>
                </a:solidFill>
                <a:latin typeface="unset"/>
              </a:rPr>
              <a:t>, where one </a:t>
            </a:r>
            <a:r>
              <a:rPr lang="en-US" sz="2800" b="0" strike="noStrike" spc="-1">
                <a:solidFill>
                  <a:schemeClr val="accent6">
                    <a:lumMod val="75000"/>
                  </a:schemeClr>
                </a:solidFill>
                <a:latin typeface="unset"/>
              </a:rPr>
              <a:t>explores the hidden relationships and patterns in the available data</a:t>
            </a:r>
            <a:r>
              <a:rPr lang="en-US" sz="2800" b="0" strike="noStrike" spc="-1">
                <a:solidFill>
                  <a:srgbClr val="231F20"/>
                </a:solidFill>
                <a:latin typeface="unset"/>
              </a:rPr>
              <a:t>. 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How one should write an EDA report?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09880" indent="-209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An EDA report must thoroughly explain the dataset's variables, their correlation, and any preprocessing performed on the dataset to make it suitable for applying a </a:t>
            </a:r>
            <a:r>
              <a:rPr lang="en-US" sz="2800" b="0" strike="noStrike" spc="-1">
                <a:solidFill>
                  <a:schemeClr val="accent2">
                    <a:lumMod val="75000"/>
                  </a:schemeClr>
                </a:solidFill>
                <a:latin typeface="Calibri"/>
              </a:rPr>
              <a:t>machine learning algorithm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for further use in the organization. This report consists of multiple relevant visualizations that present a complete picture of the information in the available data and hence, can be used by </a:t>
            </a:r>
            <a:r>
              <a:rPr lang="en-US" sz="2800" b="0" strike="noStrike" spc="-1">
                <a:solidFill>
                  <a:schemeClr val="accent2">
                    <a:lumMod val="75000"/>
                  </a:schemeClr>
                </a:solidFill>
                <a:latin typeface="Calibri"/>
              </a:rPr>
              <a:t>senior management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to make </a:t>
            </a:r>
            <a:r>
              <a:rPr lang="en-US" sz="2800" b="0" strike="noStrike" spc="-1">
                <a:solidFill>
                  <a:schemeClr val="accent2">
                    <a:lumMod val="75000"/>
                  </a:schemeClr>
                </a:solidFill>
                <a:latin typeface="Calibri"/>
              </a:rPr>
              <a:t>data-driven decisions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Content Placeholder 4"/>
          <p:cNvPicPr/>
          <p:nvPr/>
        </p:nvPicPr>
        <p:blipFill>
          <a:blip r:embed="rId2"/>
          <a:stretch/>
        </p:blipFill>
        <p:spPr>
          <a:xfrm>
            <a:off x="960120" y="762120"/>
            <a:ext cx="9677160" cy="5258520"/>
          </a:xfrm>
          <a:prstGeom prst="rect">
            <a:avLst/>
          </a:prstGeom>
          <a:ln w="0">
            <a:noFill/>
          </a:ln>
        </p:spPr>
      </p:pic>
      <p:sp>
        <p:nvSpPr>
          <p:cNvPr id="91" name="Rectangle 2"/>
          <p:cNvSpPr/>
          <p:nvPr/>
        </p:nvSpPr>
        <p:spPr>
          <a:xfrm>
            <a:off x="6086520" y="5662440"/>
            <a:ext cx="5513760" cy="43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2" name="Rectangle 3"/>
          <p:cNvSpPr/>
          <p:nvPr/>
        </p:nvSpPr>
        <p:spPr>
          <a:xfrm>
            <a:off x="6003360" y="3503880"/>
            <a:ext cx="5513760" cy="43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93016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IN" sz="3600" b="1" strike="noStrike" spc="-1">
                <a:solidFill>
                  <a:schemeClr val="accent2">
                    <a:lumMod val="75000"/>
                  </a:schemeClr>
                </a:solidFill>
                <a:latin typeface="MyriadPro-SemiboldCond"/>
              </a:rPr>
              <a:t>The Data Science Process</a:t>
            </a:r>
            <a:endParaRPr lang="en-U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7" name="Content Placeholder 4"/>
          <p:cNvPicPr/>
          <p:nvPr/>
        </p:nvPicPr>
        <p:blipFill>
          <a:blip r:embed="rId2"/>
          <a:stretch/>
        </p:blipFill>
        <p:spPr>
          <a:xfrm>
            <a:off x="2423160" y="1690560"/>
            <a:ext cx="6435720" cy="3929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1" strike="noStrike" spc="-1">
                <a:solidFill>
                  <a:schemeClr val="accent2">
                    <a:lumMod val="75000"/>
                  </a:schemeClr>
                </a:solidFill>
                <a:latin typeface="Inter"/>
              </a:rPr>
              <a:t>Types of Exploratory Data Analysis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8000"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strike="noStrike" spc="-1">
                <a:solidFill>
                  <a:srgbClr val="231F20"/>
                </a:solidFill>
                <a:latin typeface="Inter"/>
              </a:rPr>
              <a:t>There are four main types of EDA: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392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unset"/>
              </a:rPr>
              <a:t>Univariate non-graphical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44784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unset"/>
              </a:rPr>
              <a:t>Mean, Mode, Median, Variance, Standard deviation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22392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unset"/>
              </a:rPr>
              <a:t>Univariate graphical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44784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IN" sz="2400" b="0" strike="noStrike" spc="-1">
                <a:solidFill>
                  <a:srgbClr val="222222"/>
                </a:solidFill>
                <a:latin typeface="Inter"/>
              </a:rPr>
              <a:t>Stem-and-leaf Plots, Histogram, Group Chart, Percentage Chart, Box-plot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22392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unset"/>
              </a:rPr>
              <a:t>Multivariate nongraphical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44784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IN" sz="2400" b="0" strike="noStrike" spc="-1">
                <a:solidFill>
                  <a:srgbClr val="000000"/>
                </a:solidFill>
                <a:latin typeface="Inter"/>
              </a:rPr>
              <a:t>Correlation, Covariance, Regression Analysis, ANOVA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22392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unset"/>
              </a:rPr>
              <a:t>Multivariate graphical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44784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unset"/>
              </a:rPr>
              <a:t>Scatter plot, Run chart, Bubble chart, heat map, Box-plot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0" name="Picture 2"/>
          <p:cNvPicPr/>
          <p:nvPr/>
        </p:nvPicPr>
        <p:blipFill>
          <a:blip r:embed="rId2"/>
          <a:stretch/>
        </p:blipFill>
        <p:spPr>
          <a:xfrm>
            <a:off x="8861040" y="4587480"/>
            <a:ext cx="3066120" cy="1448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500"/>
                                        <p:tgtEl>
                                          <p:spTgt spid="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2" dur="500"/>
                                        <p:tgtEl>
                                          <p:spTgt spid="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7" dur="500"/>
                                        <p:tgtEl>
                                          <p:spTgt spid="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IN" sz="4400" b="0" strike="noStrike" spc="-1">
                <a:solidFill>
                  <a:srgbClr val="000000"/>
                </a:solidFill>
                <a:latin typeface="Calibri Light"/>
              </a:rPr>
              <a:t>Steam-Leaf Plot – Box Plot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2" name="Content Placeholder 9"/>
          <p:cNvPicPr/>
          <p:nvPr/>
        </p:nvPicPr>
        <p:blipFill>
          <a:blip r:embed="rId2"/>
          <a:stretch/>
        </p:blipFill>
        <p:spPr>
          <a:xfrm>
            <a:off x="-129960" y="1476720"/>
            <a:ext cx="6964920" cy="4350960"/>
          </a:xfrm>
          <a:prstGeom prst="rect">
            <a:avLst/>
          </a:prstGeom>
          <a:ln w="0">
            <a:noFill/>
          </a:ln>
        </p:spPr>
      </p:pic>
      <p:pic>
        <p:nvPicPr>
          <p:cNvPr id="223" name="Picture 12"/>
          <p:cNvPicPr/>
          <p:nvPr/>
        </p:nvPicPr>
        <p:blipFill>
          <a:blip r:embed="rId3"/>
          <a:srcRect l="17743" r="19514"/>
          <a:stretch/>
        </p:blipFill>
        <p:spPr>
          <a:xfrm>
            <a:off x="6696720" y="1341000"/>
            <a:ext cx="5312880" cy="4000320"/>
          </a:xfrm>
          <a:prstGeom prst="rect">
            <a:avLst/>
          </a:prstGeom>
          <a:ln w="0">
            <a:noFill/>
          </a:ln>
        </p:spPr>
      </p:pic>
      <p:sp>
        <p:nvSpPr>
          <p:cNvPr id="224" name="TextBox 10"/>
          <p:cNvSpPr/>
          <p:nvPr/>
        </p:nvSpPr>
        <p:spPr>
          <a:xfrm>
            <a:off x="9086760" y="5479920"/>
            <a:ext cx="16441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Calibri"/>
              </a:rPr>
              <a:t>Steam-Leaf Plot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Rectangle 2"/>
          <p:cNvSpPr/>
          <p:nvPr/>
        </p:nvSpPr>
        <p:spPr>
          <a:xfrm>
            <a:off x="3795840" y="1557720"/>
            <a:ext cx="2897280" cy="4569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 additive="repl">
                                        <p:cTn id="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104876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IN" sz="4400" b="1" strike="noStrike" spc="-1">
                <a:solidFill>
                  <a:schemeClr val="accent2">
                    <a:lumMod val="75000"/>
                  </a:schemeClr>
                </a:solidFill>
                <a:latin typeface="Calibri Light"/>
              </a:rPr>
              <a:t>EDA Tools (for plot, Graph &amp; summary statistic)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305160" y="1408480"/>
            <a:ext cx="11764920" cy="4707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600" b="1" strike="noStrike" spc="-1" dirty="0">
                <a:solidFill>
                  <a:schemeClr val="accent2">
                    <a:lumMod val="75000"/>
                  </a:schemeClr>
                </a:solidFill>
                <a:latin typeface="unset"/>
              </a:rPr>
              <a:t>1. Python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lvl="1" indent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231F20"/>
                </a:solidFill>
                <a:latin typeface="Inter"/>
              </a:rPr>
              <a:t>EDA libraries like:</a:t>
            </a: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  <a:p>
            <a:pPr lvl="1" indent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unset"/>
              </a:rPr>
              <a:t>Matplotlib, Pandas, Seaborn, NumPy</a:t>
            </a:r>
          </a:p>
          <a:p>
            <a:pPr lvl="1" indent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231F20"/>
                </a:solidFill>
                <a:latin typeface="Inter"/>
              </a:rPr>
              <a:t>You can find many open-source packages in Python, such as </a:t>
            </a:r>
            <a:r>
              <a:rPr lang="en-US" sz="1600" b="1" strike="noStrike" spc="-1" dirty="0">
                <a:solidFill>
                  <a:srgbClr val="231F20"/>
                </a:solidFill>
                <a:latin typeface="Inter"/>
              </a:rPr>
              <a:t>D-Tale, </a:t>
            </a:r>
            <a:r>
              <a:rPr lang="en-US" sz="1600" b="1" strike="noStrike" spc="-1" dirty="0" err="1">
                <a:solidFill>
                  <a:srgbClr val="231F20"/>
                </a:solidFill>
                <a:latin typeface="Inter"/>
              </a:rPr>
              <a:t>AutoViz</a:t>
            </a:r>
            <a:r>
              <a:rPr lang="en-US" sz="1600" b="1" strike="noStrike" spc="-1" dirty="0">
                <a:solidFill>
                  <a:srgbClr val="231F20"/>
                </a:solidFill>
                <a:latin typeface="Inter"/>
              </a:rPr>
              <a:t>, </a:t>
            </a:r>
            <a:r>
              <a:rPr lang="en-US" sz="1600" b="1" strike="noStrike" spc="-1" dirty="0" err="1">
                <a:solidFill>
                  <a:srgbClr val="231F20"/>
                </a:solidFill>
                <a:latin typeface="Inter"/>
              </a:rPr>
              <a:t>PandasProfiling</a:t>
            </a:r>
            <a:r>
              <a:rPr lang="en-US" sz="1600" b="0" strike="noStrike" spc="-1" dirty="0">
                <a:solidFill>
                  <a:srgbClr val="231F20"/>
                </a:solidFill>
                <a:latin typeface="Inter"/>
              </a:rPr>
              <a:t>, etc., that can automate the entire exploratory data analysis process and save time. </a:t>
            </a: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600" b="1" strike="noStrike" spc="-1" dirty="0">
                <a:solidFill>
                  <a:schemeClr val="accent2">
                    <a:lumMod val="75000"/>
                  </a:schemeClr>
                </a:solidFill>
                <a:latin typeface="unset"/>
              </a:rPr>
              <a:t>2. R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lvl="1" indent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231F20"/>
                </a:solidFill>
                <a:latin typeface="Inter"/>
              </a:rPr>
              <a:t>R programming language is a regularly used option to make statistical observations and analyze data, i.e., perform detailed EDA by data scientists and statisticians. Like Python, R is also an open-source programming language suitable for statistical computing and graphics. </a:t>
            </a:r>
          </a:p>
          <a:p>
            <a:pPr lvl="1" indent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231F20"/>
                </a:solidFill>
                <a:latin typeface="Inter"/>
              </a:rPr>
              <a:t>Apart from the commonly used libraries like:</a:t>
            </a:r>
            <a:r>
              <a:rPr lang="en-US" sz="16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unset"/>
              </a:rPr>
              <a:t>ggplot</a:t>
            </a:r>
            <a:r>
              <a:rPr lang="en-US" sz="1600" b="0" strike="noStrike" spc="-1" dirty="0">
                <a:solidFill>
                  <a:srgbClr val="000000"/>
                </a:solidFill>
                <a:latin typeface="unset"/>
              </a:rPr>
              <a:t>, Leaflet, Lattice </a:t>
            </a:r>
            <a:r>
              <a:rPr lang="en-US" sz="1600" b="0" strike="noStrike" spc="-1" dirty="0">
                <a:solidFill>
                  <a:srgbClr val="231F20"/>
                </a:solidFill>
                <a:latin typeface="Inter"/>
              </a:rPr>
              <a:t>there are several powerful R libraries for automated EDA, such as </a:t>
            </a:r>
            <a:r>
              <a:rPr lang="en-US" sz="1600" b="1" strike="noStrike" spc="-1" dirty="0">
                <a:solidFill>
                  <a:srgbClr val="231F20"/>
                </a:solidFill>
                <a:latin typeface="Inter"/>
              </a:rPr>
              <a:t>Data Explorer, </a:t>
            </a:r>
            <a:r>
              <a:rPr lang="en-US" sz="1600" b="1" strike="noStrike" spc="-1" dirty="0" err="1">
                <a:solidFill>
                  <a:srgbClr val="231F20"/>
                </a:solidFill>
                <a:latin typeface="Inter"/>
              </a:rPr>
              <a:t>SmartEDA</a:t>
            </a:r>
            <a:r>
              <a:rPr lang="en-US" sz="1600" b="1" strike="noStrike" spc="-1" dirty="0">
                <a:solidFill>
                  <a:srgbClr val="231F20"/>
                </a:solidFill>
                <a:latin typeface="Inter"/>
              </a:rPr>
              <a:t>, </a:t>
            </a:r>
            <a:r>
              <a:rPr lang="en-US" sz="1600" b="1" strike="noStrike" spc="-1" dirty="0" err="1">
                <a:solidFill>
                  <a:srgbClr val="231F20"/>
                </a:solidFill>
                <a:latin typeface="Inter"/>
              </a:rPr>
              <a:t>GGally</a:t>
            </a:r>
            <a:r>
              <a:rPr lang="en-US" sz="1600" b="0" strike="noStrike" spc="-1" dirty="0">
                <a:solidFill>
                  <a:srgbClr val="231F20"/>
                </a:solidFill>
                <a:latin typeface="Inter"/>
              </a:rPr>
              <a:t>, etc. </a:t>
            </a: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600" b="1" strike="noStrike" spc="-1" dirty="0">
                <a:solidFill>
                  <a:schemeClr val="accent2">
                    <a:lumMod val="75000"/>
                  </a:schemeClr>
                </a:solidFill>
                <a:latin typeface="unset"/>
              </a:rPr>
              <a:t>3. MATLAB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  <a:p>
            <a:pPr lvl="1" indent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231F20"/>
                </a:solidFill>
                <a:latin typeface="Inter"/>
              </a:rPr>
              <a:t>MATLAB is a well-known commercial tool among engineers since it has a very strong mathematical calculation ability. Due to this, it is possible to use MATLAB for EDA, but it requires some basic knowledge of the MATLAB programming language. </a:t>
            </a: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IN" sz="4400" b="1" strike="noStrike" spc="-1">
                <a:solidFill>
                  <a:schemeClr val="accent1">
                    <a:lumMod val="50000"/>
                  </a:schemeClr>
                </a:solidFill>
                <a:latin typeface="Calibri Light"/>
              </a:rPr>
              <a:t>Philosophy of EDA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838080" y="1459080"/>
            <a:ext cx="8550360" cy="4717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strike="noStrike" spc="-1" dirty="0">
                <a:solidFill>
                  <a:srgbClr val="1F1F1F"/>
                </a:solidFill>
                <a:latin typeface="Google Sans"/>
              </a:rPr>
              <a:t>John Tukey is considered as father of EDA.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strike="noStrike" spc="-1" dirty="0">
                <a:solidFill>
                  <a:srgbClr val="1F1F1F"/>
                </a:solidFill>
                <a:latin typeface="Google Sans"/>
              </a:rPr>
              <a:t> 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strike="noStrike" spc="-1" dirty="0">
                <a:solidFill>
                  <a:srgbClr val="1F1F1F"/>
                </a:solidFill>
                <a:latin typeface="Google Sans"/>
              </a:rPr>
              <a:t>Based on following principles: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800280" lvl="1" indent="-343080">
              <a:lnSpc>
                <a:spcPct val="100000"/>
              </a:lnSpc>
              <a:buClr>
                <a:srgbClr val="1F1F1F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en-US" b="1" strike="noStrike" spc="-1" dirty="0">
                <a:solidFill>
                  <a:srgbClr val="1F1F1F"/>
                </a:solidFill>
                <a:latin typeface="Google Sans"/>
              </a:rPr>
              <a:t>Revelation : emphasizes using graph</a:t>
            </a:r>
            <a:endParaRPr lang="en-US" b="0" strike="noStrike" spc="-1" dirty="0">
              <a:solidFill>
                <a:srgbClr val="000000"/>
              </a:solidFill>
              <a:latin typeface="Calibri"/>
            </a:endParaRPr>
          </a:p>
          <a:p>
            <a:pPr marL="800280" lvl="1" indent="-343080">
              <a:lnSpc>
                <a:spcPct val="100000"/>
              </a:lnSpc>
              <a:buClr>
                <a:srgbClr val="1F1F1F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en-US" b="1" strike="noStrike" spc="-1" dirty="0">
                <a:solidFill>
                  <a:srgbClr val="1F1F1F"/>
                </a:solidFill>
                <a:latin typeface="Google Sans"/>
              </a:rPr>
              <a:t>Resistance : general pattern which cover majority of Data.</a:t>
            </a:r>
            <a:endParaRPr lang="en-US" b="0" strike="noStrike" spc="-1" dirty="0">
              <a:solidFill>
                <a:srgbClr val="000000"/>
              </a:solidFill>
              <a:latin typeface="Calibri"/>
            </a:endParaRPr>
          </a:p>
          <a:p>
            <a:pPr marL="800280" lvl="1" indent="-343080">
              <a:lnSpc>
                <a:spcPct val="100000"/>
              </a:lnSpc>
              <a:buClr>
                <a:srgbClr val="1F1F1F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en-US" b="1" strike="noStrike" spc="-1" dirty="0" err="1">
                <a:solidFill>
                  <a:srgbClr val="1F1F1F"/>
                </a:solidFill>
                <a:latin typeface="Google Sans"/>
              </a:rPr>
              <a:t>Reexpression</a:t>
            </a:r>
            <a:r>
              <a:rPr lang="en-US" b="1" strike="noStrike" spc="-1" dirty="0">
                <a:solidFill>
                  <a:srgbClr val="1F1F1F"/>
                </a:solidFill>
                <a:latin typeface="Google Sans"/>
              </a:rPr>
              <a:t> :  to new scale to simplify the data analysis</a:t>
            </a:r>
            <a:endParaRPr lang="en-US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762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IN" sz="4400" b="1" strike="noStrike" spc="-1" dirty="0">
                <a:solidFill>
                  <a:schemeClr val="accent1">
                    <a:lumMod val="50000"/>
                  </a:schemeClr>
                </a:solidFill>
                <a:latin typeface="Calibri Light"/>
              </a:rPr>
              <a:t>Philosophy of EDA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838080" y="1127760"/>
            <a:ext cx="5505840" cy="5048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5000" lnSpcReduction="1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700" b="1" strike="noStrike" spc="-1" dirty="0">
                <a:solidFill>
                  <a:srgbClr val="1F1F1F"/>
                </a:solidFill>
                <a:latin typeface="Google Sans"/>
              </a:rPr>
              <a:t>Exploratory Data Analysis (EDA)</a:t>
            </a:r>
            <a:r>
              <a:rPr lang="en-US" sz="1700" b="0" strike="noStrike" spc="-1" dirty="0">
                <a:solidFill>
                  <a:srgbClr val="1F1F1F"/>
                </a:solidFill>
                <a:latin typeface="Google Sans"/>
              </a:rPr>
              <a:t> is more than just a set of statistical techniques; it's a philosophical approach to understanding data. </a:t>
            </a:r>
            <a:endParaRPr lang="en-US" sz="17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700" b="1" strike="noStrike" spc="-1" dirty="0">
                <a:solidFill>
                  <a:srgbClr val="1F1F1F"/>
                </a:solidFill>
                <a:latin typeface="Google Sans"/>
              </a:rPr>
              <a:t>1. Curiosity and Open-Mindedness</a:t>
            </a:r>
            <a:endParaRPr lang="en-US" sz="1700" b="0" strike="noStrike" spc="-1" dirty="0">
              <a:solidFill>
                <a:srgbClr val="000000"/>
              </a:solidFill>
              <a:latin typeface="Calibri"/>
            </a:endParaRPr>
          </a:p>
          <a:p>
            <a:pPr lvl="1">
              <a:lnSpc>
                <a:spcPct val="100000"/>
              </a:lnSpc>
              <a:buClr>
                <a:srgbClr val="1F1F1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700" b="1" strike="noStrike" spc="-1" dirty="0">
                <a:solidFill>
                  <a:srgbClr val="1F1F1F"/>
                </a:solidFill>
                <a:latin typeface="Google Sans"/>
              </a:rPr>
              <a:t>Questioning:</a:t>
            </a:r>
            <a:r>
              <a:rPr lang="en-US" sz="1700" b="0" strike="noStrike" spc="-1" dirty="0">
                <a:solidFill>
                  <a:srgbClr val="1F1F1F"/>
                </a:solidFill>
                <a:latin typeface="Google Sans"/>
              </a:rPr>
              <a:t> </a:t>
            </a:r>
            <a:endParaRPr lang="en-US" sz="1700" b="0" strike="noStrike" spc="-1" dirty="0">
              <a:solidFill>
                <a:srgbClr val="000000"/>
              </a:solidFill>
              <a:latin typeface="Calibri"/>
            </a:endParaRPr>
          </a:p>
          <a:p>
            <a:pPr lvl="1">
              <a:lnSpc>
                <a:spcPct val="100000"/>
              </a:lnSpc>
              <a:buClr>
                <a:srgbClr val="1F1F1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700" b="1" strike="noStrike" spc="-1" dirty="0">
                <a:solidFill>
                  <a:srgbClr val="1F1F1F"/>
                </a:solidFill>
                <a:latin typeface="Google Sans"/>
              </a:rPr>
              <a:t>Openness:</a:t>
            </a:r>
            <a:endParaRPr lang="en-US" sz="17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700" b="1" strike="noStrike" spc="-1" dirty="0">
                <a:solidFill>
                  <a:srgbClr val="1F1F1F"/>
                </a:solidFill>
                <a:latin typeface="Google Sans"/>
              </a:rPr>
              <a:t>2. Visualization as Storytelling</a:t>
            </a:r>
            <a:endParaRPr lang="en-US" sz="1700" b="0" strike="noStrike" spc="-1" dirty="0">
              <a:solidFill>
                <a:srgbClr val="000000"/>
              </a:solidFill>
              <a:latin typeface="Calibri"/>
            </a:endParaRPr>
          </a:p>
          <a:p>
            <a:pPr lvl="1">
              <a:lnSpc>
                <a:spcPct val="100000"/>
              </a:lnSpc>
              <a:buClr>
                <a:srgbClr val="1F1F1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700" b="1" strike="noStrike" spc="-1" dirty="0">
                <a:solidFill>
                  <a:srgbClr val="1F1F1F"/>
                </a:solidFill>
                <a:latin typeface="Google Sans"/>
              </a:rPr>
              <a:t>Visual Communication:</a:t>
            </a:r>
            <a:r>
              <a:rPr lang="en-US" sz="1700" b="0" strike="noStrike" spc="-1" dirty="0">
                <a:solidFill>
                  <a:srgbClr val="1F1F1F"/>
                </a:solidFill>
                <a:latin typeface="Google Sans"/>
              </a:rPr>
              <a:t> EDA recognizes the power of visualization to communicate complex ideas effectively. By creating informative and engaging visualizations, we can tell compelling stories about the data.</a:t>
            </a:r>
            <a:endParaRPr lang="en-US" sz="1700" b="0" strike="noStrike" spc="-1" dirty="0">
              <a:solidFill>
                <a:srgbClr val="000000"/>
              </a:solidFill>
              <a:latin typeface="Calibri"/>
            </a:endParaRPr>
          </a:p>
          <a:p>
            <a:pPr lvl="1">
              <a:lnSpc>
                <a:spcPct val="100000"/>
              </a:lnSpc>
              <a:buClr>
                <a:srgbClr val="1F1F1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700" b="1" strike="noStrike" spc="-1" dirty="0">
                <a:solidFill>
                  <a:srgbClr val="1F1F1F"/>
                </a:solidFill>
                <a:latin typeface="Google Sans"/>
              </a:rPr>
              <a:t>Insight Generation:</a:t>
            </a:r>
            <a:r>
              <a:rPr lang="en-US" sz="1700" b="0" strike="noStrike" spc="-1" dirty="0">
                <a:solidFill>
                  <a:srgbClr val="1F1F1F"/>
                </a:solidFill>
                <a:latin typeface="Google Sans"/>
              </a:rPr>
              <a:t>.</a:t>
            </a:r>
            <a:endParaRPr lang="en-US" sz="17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700" b="1" strike="noStrike" spc="-1" dirty="0">
                <a:solidFill>
                  <a:srgbClr val="1F1F1F"/>
                </a:solidFill>
                <a:latin typeface="Google Sans"/>
              </a:rPr>
              <a:t>3. Iterative Exploration</a:t>
            </a:r>
            <a:endParaRPr lang="en-US" sz="1700" b="0" strike="noStrike" spc="-1" dirty="0">
              <a:solidFill>
                <a:srgbClr val="000000"/>
              </a:solidFill>
              <a:latin typeface="Calibri"/>
            </a:endParaRPr>
          </a:p>
          <a:p>
            <a:pPr lvl="1">
              <a:lnSpc>
                <a:spcPct val="100000"/>
              </a:lnSpc>
              <a:buClr>
                <a:srgbClr val="1F1F1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700" b="1" strike="noStrike" spc="-1" dirty="0">
                <a:solidFill>
                  <a:srgbClr val="1F1F1F"/>
                </a:solidFill>
                <a:latin typeface="Google Sans"/>
              </a:rPr>
              <a:t>Continuous Learning:</a:t>
            </a:r>
            <a:r>
              <a:rPr lang="en-US" sz="1700" b="0" strike="noStrike" spc="-1" dirty="0">
                <a:solidFill>
                  <a:srgbClr val="1F1F1F"/>
                </a:solidFill>
                <a:latin typeface="Google Sans"/>
              </a:rPr>
              <a:t> EDA is an iterative process. As we explore the data, we gain insights that can lead to new questions and avenues of exploration.</a:t>
            </a:r>
            <a:endParaRPr lang="en-US" sz="1700" b="0" strike="noStrike" spc="-1" dirty="0">
              <a:solidFill>
                <a:srgbClr val="000000"/>
              </a:solidFill>
              <a:latin typeface="Calibri"/>
            </a:endParaRPr>
          </a:p>
          <a:p>
            <a:pPr lvl="1">
              <a:lnSpc>
                <a:spcPct val="100000"/>
              </a:lnSpc>
              <a:buClr>
                <a:srgbClr val="1F1F1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700" b="1" strike="noStrike" spc="-1" dirty="0">
                <a:solidFill>
                  <a:srgbClr val="1F1F1F"/>
                </a:solidFill>
                <a:latin typeface="Google Sans"/>
              </a:rPr>
              <a:t>Refinement:</a:t>
            </a:r>
            <a:r>
              <a:rPr lang="en-US" sz="1700" b="0" strike="noStrike" spc="-1" dirty="0">
                <a:solidFill>
                  <a:srgbClr val="1F1F1F"/>
                </a:solidFill>
                <a:latin typeface="Google Sans"/>
              </a:rPr>
              <a:t> EDA involves refining our understanding of the data through repeated analysis and visualization.</a:t>
            </a:r>
            <a:endParaRPr lang="en-US" sz="17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Content Placeholder 2"/>
          <p:cNvSpPr/>
          <p:nvPr/>
        </p:nvSpPr>
        <p:spPr>
          <a:xfrm>
            <a:off x="6344280" y="1127760"/>
            <a:ext cx="5505840" cy="504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92500" lnSpcReduction="10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1F1F1F"/>
                </a:solidFill>
                <a:latin typeface="Google Sans"/>
              </a:rPr>
              <a:t>4. Data-Driven Decision Making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lvl="1">
              <a:buClr>
                <a:srgbClr val="1F1F1F"/>
              </a:buClr>
              <a:buFont typeface="Arial"/>
              <a:buChar char="•"/>
              <a:tabLst>
                <a:tab pos="0" algn="l"/>
              </a:tabLst>
            </a:pPr>
            <a:r>
              <a:rPr lang="en-US" b="1" strike="noStrike" spc="-1" dirty="0">
                <a:solidFill>
                  <a:srgbClr val="1F1F1F"/>
                </a:solidFill>
                <a:latin typeface="Google Sans"/>
              </a:rPr>
              <a:t>Evidence-Based:</a:t>
            </a:r>
            <a:r>
              <a:rPr lang="en-US" b="0" strike="noStrike" spc="-1" dirty="0">
                <a:solidFill>
                  <a:srgbClr val="1F1F1F"/>
                </a:solidFill>
                <a:latin typeface="Google Sans"/>
              </a:rPr>
              <a:t> EDA is grounded in the belief that data-driven decisions are more informed and reliable than those based on intuition or assumptions.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lvl="1">
              <a:buClr>
                <a:srgbClr val="1F1F1F"/>
              </a:buClr>
              <a:buFont typeface="Arial"/>
              <a:buChar char="•"/>
              <a:tabLst>
                <a:tab pos="0" algn="l"/>
              </a:tabLst>
            </a:pPr>
            <a:r>
              <a:rPr lang="en-US" b="1" strike="noStrike" spc="-1" dirty="0">
                <a:solidFill>
                  <a:srgbClr val="1F1F1F"/>
                </a:solidFill>
                <a:latin typeface="Google Sans"/>
              </a:rPr>
              <a:t>Actionable Insights:</a:t>
            </a:r>
            <a:r>
              <a:rPr lang="en-US" b="0" strike="noStrike" spc="-1" dirty="0">
                <a:solidFill>
                  <a:srgbClr val="1F1F1F"/>
                </a:solidFill>
                <a:latin typeface="Google Sans"/>
              </a:rPr>
              <a:t> EDA aims to provide actionable insights that can be used to guide decision-making and problem-solving.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1F1F1F"/>
                </a:solidFill>
                <a:latin typeface="Google Sans"/>
              </a:rPr>
              <a:t>5. Respect for the Data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lvl="1">
              <a:buClr>
                <a:srgbClr val="1F1F1F"/>
              </a:buClr>
              <a:buFont typeface="Arial"/>
              <a:buChar char="•"/>
              <a:tabLst>
                <a:tab pos="0" algn="l"/>
              </a:tabLst>
            </a:pPr>
            <a:r>
              <a:rPr lang="en-US" b="1" strike="noStrike" spc="-1" dirty="0">
                <a:solidFill>
                  <a:srgbClr val="1F1F1F"/>
                </a:solidFill>
                <a:latin typeface="Google Sans"/>
              </a:rPr>
              <a:t>Data Integrity:</a:t>
            </a:r>
            <a:r>
              <a:rPr lang="en-US" b="0" strike="noStrike" spc="-1" dirty="0">
                <a:solidFill>
                  <a:srgbClr val="1F1F1F"/>
                </a:solidFill>
                <a:latin typeface="Google Sans"/>
              </a:rPr>
              <a:t> EDA emphasizes the importance of data quality and integrity. It involves cleaning and preparing the data to ensure that it is accurate and reliable.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lvl="1">
              <a:buClr>
                <a:srgbClr val="1F1F1F"/>
              </a:buClr>
              <a:buFont typeface="Arial"/>
              <a:buChar char="•"/>
              <a:tabLst>
                <a:tab pos="0" algn="l"/>
              </a:tabLst>
            </a:pPr>
            <a:r>
              <a:rPr lang="en-US" b="1" strike="noStrike" spc="-1" dirty="0">
                <a:solidFill>
                  <a:srgbClr val="1F1F1F"/>
                </a:solidFill>
                <a:latin typeface="Google Sans"/>
              </a:rPr>
              <a:t>Ethical Considerations:</a:t>
            </a:r>
            <a:r>
              <a:rPr lang="en-US" b="0" strike="noStrike" spc="-1" dirty="0">
                <a:solidFill>
                  <a:srgbClr val="1F1F1F"/>
                </a:solidFill>
                <a:latin typeface="Google Sans"/>
              </a:rPr>
              <a:t> EDA also considers ethical implications, such as data privacy and bias, when working with data.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1F1F1F"/>
                </a:solidFill>
                <a:latin typeface="Google Sans"/>
              </a:rPr>
              <a:t>In essence, the philosophy of EDA is about using data to understand the world around us, to ask meaningful questions, and to make informed decisions.</a:t>
            </a:r>
            <a:r>
              <a:rPr lang="en-US" sz="1800" b="0" strike="noStrike" spc="-1" dirty="0">
                <a:solidFill>
                  <a:srgbClr val="1F1F1F"/>
                </a:solidFill>
                <a:latin typeface="Google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500"/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2" dur="500"/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7" dur="500"/>
                                        <p:tgtEl>
                                          <p:spTgt spid="2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2" dur="500"/>
                                        <p:tgtEl>
                                          <p:spTgt spid="2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7" dur="5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2" dur="500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7" dur="500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2" dur="500"/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7" dur="500"/>
                                        <p:tgtEl>
                                          <p:spTgt spid="2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82" dur="500"/>
                                        <p:tgtEl>
                                          <p:spTgt spid="2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87" dur="500"/>
                                        <p:tgtEl>
                                          <p:spTgt spid="2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1252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IN" sz="4400" b="1" strike="noStrike" spc="-1">
                <a:solidFill>
                  <a:schemeClr val="accent1">
                    <a:lumMod val="75000"/>
                  </a:schemeClr>
                </a:solidFill>
                <a:latin typeface="Calibri Light"/>
              </a:rPr>
              <a:t>Student’s t-test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4" name="Content Placeholder 4"/>
          <p:cNvPicPr/>
          <p:nvPr/>
        </p:nvPicPr>
        <p:blipFill>
          <a:blip r:embed="rId2"/>
          <a:stretch/>
        </p:blipFill>
        <p:spPr>
          <a:xfrm>
            <a:off x="838080" y="2331720"/>
            <a:ext cx="10041120" cy="3832200"/>
          </a:xfrm>
          <a:prstGeom prst="rect">
            <a:avLst/>
          </a:prstGeom>
          <a:ln w="0">
            <a:noFill/>
          </a:ln>
        </p:spPr>
      </p:pic>
      <p:sp>
        <p:nvSpPr>
          <p:cNvPr id="95" name="TextBox 2"/>
          <p:cNvSpPr/>
          <p:nvPr/>
        </p:nvSpPr>
        <p:spPr>
          <a:xfrm>
            <a:off x="838080" y="1091160"/>
            <a:ext cx="10407600" cy="135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333333"/>
                </a:solidFill>
                <a:latin typeface="Untitled Sans"/>
              </a:rPr>
              <a:t>The one-sample t-test is the statistical test used to determine whether an unknown population mean is different from a specific value.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333333"/>
                </a:solidFill>
                <a:latin typeface="Untitled Sans"/>
              </a:rPr>
              <a:t>For example, comparing the mean height of the students with respect to the national </a:t>
            </a:r>
            <a:r>
              <a:rPr lang="en-US" sz="2000" b="0" strike="noStrike" spc="-1">
                <a:solidFill>
                  <a:srgbClr val="6B9F25"/>
                </a:solidFill>
                <a:latin typeface="Untitled Sans"/>
                <a:hlinkClick r:id="rId3"/>
              </a:rPr>
              <a:t>average</a:t>
            </a:r>
            <a:r>
              <a:rPr lang="en-US" sz="2000" b="0" strike="noStrike" spc="-1">
                <a:solidFill>
                  <a:srgbClr val="333333"/>
                </a:solidFill>
                <a:latin typeface="Untitled Sans"/>
              </a:rPr>
              <a:t> height of an adult.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IN" sz="4400" b="0" strike="noStrike" spc="-1">
                <a:solidFill>
                  <a:srgbClr val="000000"/>
                </a:solidFill>
                <a:latin typeface="Calibri Light"/>
              </a:rPr>
              <a:t>Question : 1 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7" name="Content Placeholder 3"/>
          <p:cNvPicPr/>
          <p:nvPr/>
        </p:nvPicPr>
        <p:blipFill>
          <a:blip r:embed="rId2"/>
          <a:stretch/>
        </p:blipFill>
        <p:spPr>
          <a:xfrm>
            <a:off x="838080" y="1437120"/>
            <a:ext cx="10078920" cy="254016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4"/>
          <p:cNvPicPr/>
          <p:nvPr/>
        </p:nvPicPr>
        <p:blipFill>
          <a:blip r:embed="rId3"/>
          <a:stretch/>
        </p:blipFill>
        <p:spPr>
          <a:xfrm>
            <a:off x="4548600" y="4655160"/>
            <a:ext cx="2012040" cy="1187280"/>
          </a:xfrm>
          <a:prstGeom prst="rect">
            <a:avLst/>
          </a:prstGeom>
          <a:ln w="0">
            <a:noFill/>
          </a:ln>
        </p:spPr>
      </p:pic>
      <p:sp>
        <p:nvSpPr>
          <p:cNvPr id="99" name="TextBox 2"/>
          <p:cNvSpPr/>
          <p:nvPr/>
        </p:nvSpPr>
        <p:spPr>
          <a:xfrm>
            <a:off x="6997680" y="4894920"/>
            <a:ext cx="412668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IN" sz="4000" b="0" strike="noStrike" spc="-1">
                <a:solidFill>
                  <a:srgbClr val="000000"/>
                </a:solidFill>
                <a:latin typeface="Calibri"/>
              </a:rPr>
              <a:t>In Exam H0 is given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buNone/>
            </a:pP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2" name="Picture 4"/>
          <p:cNvPicPr/>
          <p:nvPr/>
        </p:nvPicPr>
        <p:blipFill>
          <a:blip r:embed="rId2"/>
          <a:stretch/>
        </p:blipFill>
        <p:spPr>
          <a:xfrm>
            <a:off x="2316600" y="542880"/>
            <a:ext cx="7200720" cy="5470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buNone/>
            </a:pP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5" name="Picture 3"/>
          <p:cNvPicPr/>
          <p:nvPr/>
        </p:nvPicPr>
        <p:blipFill>
          <a:blip r:embed="rId2"/>
          <a:stretch/>
        </p:blipFill>
        <p:spPr>
          <a:xfrm>
            <a:off x="1607400" y="559080"/>
            <a:ext cx="8976600" cy="5346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IN" sz="4400" b="0" strike="noStrike" spc="-1">
                <a:solidFill>
                  <a:srgbClr val="000000"/>
                </a:solidFill>
                <a:latin typeface="Calibri Light"/>
              </a:rPr>
              <a:t>Question : 2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7" name="Content Placeholder 3"/>
          <p:cNvPicPr/>
          <p:nvPr/>
        </p:nvPicPr>
        <p:blipFill>
          <a:blip r:embed="rId2"/>
          <a:stretch/>
        </p:blipFill>
        <p:spPr>
          <a:xfrm>
            <a:off x="577800" y="1690560"/>
            <a:ext cx="11301480" cy="2862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IN" sz="4400" b="0" strike="noStrike" spc="-1">
                <a:solidFill>
                  <a:srgbClr val="000000"/>
                </a:solidFill>
                <a:latin typeface="Calibri Light"/>
              </a:rPr>
              <a:t> 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0" name="Picture 3"/>
          <p:cNvPicPr/>
          <p:nvPr/>
        </p:nvPicPr>
        <p:blipFill>
          <a:blip r:embed="rId2"/>
          <a:stretch/>
        </p:blipFill>
        <p:spPr>
          <a:xfrm>
            <a:off x="1307520" y="589680"/>
            <a:ext cx="9513360" cy="5452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1263</TotalTime>
  <Words>1012</Words>
  <Application>Microsoft Office PowerPoint</Application>
  <PresentationFormat>Widescreen</PresentationFormat>
  <Paragraphs>144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Arial</vt:lpstr>
      <vt:lpstr>Calibri</vt:lpstr>
      <vt:lpstr>Calibri Light</vt:lpstr>
      <vt:lpstr>Google Sans</vt:lpstr>
      <vt:lpstr>Inter</vt:lpstr>
      <vt:lpstr>MyriadPro-SemiboldCond</vt:lpstr>
      <vt:lpstr>Symbol</vt:lpstr>
      <vt:lpstr>Times New Roman</vt:lpstr>
      <vt:lpstr>unset</vt:lpstr>
      <vt:lpstr>Untitled Sans</vt:lpstr>
      <vt:lpstr>Wingdings</vt:lpstr>
      <vt:lpstr>Office Theme</vt:lpstr>
      <vt:lpstr>Office Theme</vt:lpstr>
      <vt:lpstr>Unit -2  ( topic : Student’s t-test   ROC Curves &amp; EDA )</vt:lpstr>
      <vt:lpstr>Test of Significance</vt:lpstr>
      <vt:lpstr>PowerPoint Presentation</vt:lpstr>
      <vt:lpstr>Student’s t-test</vt:lpstr>
      <vt:lpstr>Question : 1 </vt:lpstr>
      <vt:lpstr>PowerPoint Presentation</vt:lpstr>
      <vt:lpstr>PowerPoint Presentation</vt:lpstr>
      <vt:lpstr>Question : 2</vt:lpstr>
      <vt:lpstr> </vt:lpstr>
      <vt:lpstr>Question : 3</vt:lpstr>
      <vt:lpstr>PowerPoint Presentation</vt:lpstr>
      <vt:lpstr>PowerPoint Presentation</vt:lpstr>
      <vt:lpstr>Receiver Operating Characteristics</vt:lpstr>
      <vt:lpstr>True positive rate vs False positive rate</vt:lpstr>
      <vt:lpstr>Example of Changing Thresholds</vt:lpstr>
      <vt:lpstr>Perfect  Classifier</vt:lpstr>
      <vt:lpstr>Area Under Curve (AUC)</vt:lpstr>
      <vt:lpstr>Threshold value</vt:lpstr>
      <vt:lpstr>Classifications and Probability Estimates</vt:lpstr>
      <vt:lpstr>Which Model should you use?</vt:lpstr>
      <vt:lpstr>Quiz Question</vt:lpstr>
      <vt:lpstr>PowerPoint Presentation</vt:lpstr>
      <vt:lpstr>Quiz Question</vt:lpstr>
      <vt:lpstr>PowerPoint Presentation</vt:lpstr>
      <vt:lpstr>Quiz Question</vt:lpstr>
      <vt:lpstr>PowerPoint Presentation</vt:lpstr>
      <vt:lpstr>PowerPoint Presentation</vt:lpstr>
      <vt:lpstr>PowerPoint Presentation</vt:lpstr>
      <vt:lpstr>EDA(Exploratory Data Analysis)</vt:lpstr>
      <vt:lpstr>The Data Science Process</vt:lpstr>
      <vt:lpstr>Types of Exploratory Data Analysis</vt:lpstr>
      <vt:lpstr>Steam-Leaf Plot – Box Plot</vt:lpstr>
      <vt:lpstr>EDA Tools (for plot, Graph &amp; summary statistic)</vt:lpstr>
      <vt:lpstr>Philosophy of EDA</vt:lpstr>
      <vt:lpstr>Philosophy of EDA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Geoff Hulten</dc:creator>
  <dc:description/>
  <cp:lastModifiedBy>Pratham Badge</cp:lastModifiedBy>
  <cp:revision>71</cp:revision>
  <dcterms:created xsi:type="dcterms:W3CDTF">2018-09-30T17:44:39Z</dcterms:created>
  <dcterms:modified xsi:type="dcterms:W3CDTF">2024-12-09T06:22:42Z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35</vt:r8>
  </property>
</Properties>
</file>